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gif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57" r:id="rId4"/>
    <p:sldId id="260" r:id="rId5"/>
    <p:sldId id="258" r:id="rId6"/>
    <p:sldId id="268" r:id="rId7"/>
    <p:sldId id="269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65" r:id="rId17"/>
    <p:sldId id="266" r:id="rId18"/>
    <p:sldId id="267" r:id="rId19"/>
    <p:sldId id="276" r:id="rId20"/>
    <p:sldId id="270" r:id="rId21"/>
    <p:sldId id="277" r:id="rId22"/>
    <p:sldId id="264" r:id="rId23"/>
    <p:sldId id="278" r:id="rId24"/>
    <p:sldId id="279" r:id="rId25"/>
    <p:sldId id="282" r:id="rId26"/>
    <p:sldId id="280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87B9B-8A4B-4741-9A18-79A45B881F46}" type="datetimeFigureOut">
              <a:rPr lang="en-US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2209-DF1C-4C68-B1EF-7A2E265BFA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3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92209-DF1C-4C68-B1EF-7A2E265BFA3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url?sa=i&amp;rct=j&amp;q=&amp;esrc=s&amp;source=images&amp;cd=&amp;cad=rja&amp;uact=8&amp;ved=0ahUKEwiu-fynrLPSAhUW1WMKHbMTDm8QjRwIBw&amp;url=https://sqldusty.com/2015/07/27/new-visualization-types-in-power-bi-desktop/&amp;bvm=bv.148073327,d.eWE&amp;psig=AFQjCNH0vYgSYJewe_ouNhKr6lvGO2XAMA&amp;ust=148838122635005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hipaa/index.html/" TargetMode="External"/><Relationship Id="rId2" Type="http://schemas.openxmlformats.org/officeDocument/2006/relationships/hyperlink" Target="https://www.pcisecuritystandar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xlaw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3075"/>
            <a:ext cx="12192000" cy="247041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Brought to you by the</a:t>
            </a:r>
            <a:b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dirty="0">
                <a:solidFill>
                  <a:srgbClr val="000000"/>
                </a:solidFill>
                <a:latin typeface="Aharoni"/>
                <a:cs typeface="Aharoni" panose="02010803020104030203" pitchFamily="2" charset="-79"/>
              </a:rPr>
              <a:t>BAIC</a:t>
            </a:r>
          </a:p>
        </p:txBody>
      </p:sp>
    </p:spTree>
    <p:extLst>
      <p:ext uri="{BB962C8B-B14F-4D97-AF65-F5344CB8AC3E}">
        <p14:creationId xmlns:p14="http://schemas.microsoft.com/office/powerpoint/2010/main" val="31130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3096" y="395817"/>
            <a:ext cx="8610600" cy="99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Support Business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945" y="1730640"/>
            <a:ext cx="10820400" cy="2128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You have the PLOT outline</a:t>
            </a:r>
          </a:p>
          <a:p>
            <a:pPr lvl="1"/>
            <a:r>
              <a:rPr lang="en-US" sz="2600" dirty="0"/>
              <a:t>Business value of the report </a:t>
            </a:r>
          </a:p>
          <a:p>
            <a:pPr lvl="1"/>
            <a:r>
              <a:rPr lang="en-US" sz="2600" dirty="0"/>
              <a:t>Not same as business value on which you are reporting</a:t>
            </a:r>
          </a:p>
          <a:p>
            <a:r>
              <a:rPr lang="en-US" sz="2400" b="1" dirty="0"/>
              <a:t>Now you need the CHARACTERS</a:t>
            </a:r>
            <a:r>
              <a:rPr lang="en-US" sz="2400" dirty="0"/>
              <a:t> 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3858725"/>
            <a:ext cx="4267200" cy="29278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923" y="3408288"/>
            <a:ext cx="10820400" cy="4918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Can't tell a riveting story without interesting characters</a:t>
            </a:r>
          </a:p>
          <a:p>
            <a:pPr lvl="1"/>
            <a:r>
              <a:rPr lang="en-US" sz="2400" dirty="0"/>
              <a:t>Our point of view data are the characters</a:t>
            </a:r>
          </a:p>
          <a:p>
            <a:pPr lvl="1"/>
            <a:r>
              <a:rPr lang="en-US" sz="2400" dirty="0"/>
              <a:t>Data drives every decision point on a report</a:t>
            </a:r>
          </a:p>
          <a:p>
            <a:r>
              <a:rPr lang="en-US" sz="2400" b="1" dirty="0"/>
              <a:t>What is next?</a:t>
            </a:r>
          </a:p>
          <a:p>
            <a:pPr lvl="1"/>
            <a:r>
              <a:rPr lang="en-US" sz="2400" dirty="0"/>
              <a:t>What characters do you need?</a:t>
            </a:r>
          </a:p>
          <a:p>
            <a:pPr lvl="1"/>
            <a:r>
              <a:rPr lang="en-US" sz="2400" dirty="0"/>
              <a:t>How do you know you need them?</a:t>
            </a:r>
          </a:p>
          <a:p>
            <a:pPr lvl="1"/>
            <a:r>
              <a:rPr lang="en-US" sz="2400" dirty="0"/>
              <a:t>Are they stars or supporting characters?</a:t>
            </a:r>
          </a:p>
          <a:p>
            <a:pPr lvl="1"/>
            <a:r>
              <a:rPr lang="en-US" sz="2400" dirty="0"/>
              <a:t>Involving others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86" y="590201"/>
            <a:ext cx="9006114" cy="1293028"/>
          </a:xfrm>
        </p:spPr>
        <p:txBody>
          <a:bodyPr/>
          <a:lstStyle/>
          <a:p>
            <a:r>
              <a:rPr lang="en-US" b="1" dirty="0"/>
              <a:t>What characters do you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8" y="1883229"/>
            <a:ext cx="10820400" cy="47253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/>
              <a:t>Analysis - Lonely are the Brave</a:t>
            </a:r>
          </a:p>
          <a:p>
            <a:pPr lvl="1"/>
            <a:r>
              <a:rPr lang="en-US" sz="2400" dirty="0"/>
              <a:t>Business partner gave you the plot</a:t>
            </a:r>
          </a:p>
          <a:p>
            <a:pPr lvl="1"/>
            <a:r>
              <a:rPr lang="en-US" sz="2400" dirty="0"/>
              <a:t>BI developers will publish the story</a:t>
            </a:r>
          </a:p>
          <a:p>
            <a:pPr lvl="1"/>
            <a:r>
              <a:rPr lang="en-US" sz="2400" dirty="0"/>
              <a:t>You have to define the characters</a:t>
            </a:r>
          </a:p>
          <a:p>
            <a:pPr lvl="1"/>
            <a:r>
              <a:rPr lang="en-US" sz="2400" dirty="0"/>
              <a:t>You may mock-up rough draft of what report could look like</a:t>
            </a:r>
          </a:p>
          <a:p>
            <a:pPr lvl="1"/>
            <a:endParaRPr lang="en-US" sz="2400" dirty="0"/>
          </a:p>
          <a:p>
            <a:r>
              <a:rPr lang="en-US" sz="2600" b="1" dirty="0"/>
              <a:t>Identify needed Characters</a:t>
            </a:r>
          </a:p>
          <a:p>
            <a:pPr lvl="1"/>
            <a:r>
              <a:rPr lang="en-US" sz="2400" dirty="0"/>
              <a:t>Review Solution Requirements for data requirements</a:t>
            </a:r>
          </a:p>
          <a:p>
            <a:pPr lvl="1"/>
            <a:r>
              <a:rPr lang="en-US" sz="2400" dirty="0"/>
              <a:t>Compare to information for report</a:t>
            </a:r>
          </a:p>
          <a:p>
            <a:pPr lvl="1"/>
            <a:r>
              <a:rPr lang="en-US" sz="2400" dirty="0"/>
              <a:t>Can you relate a data element to every major information point? </a:t>
            </a:r>
          </a:p>
          <a:p>
            <a:pPr lvl="1"/>
            <a:r>
              <a:rPr lang="en-US" sz="2400" dirty="0"/>
              <a:t>Do you have what you need?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7" y="856145"/>
            <a:ext cx="9822873" cy="1293028"/>
          </a:xfrm>
        </p:spPr>
        <p:txBody>
          <a:bodyPr/>
          <a:lstStyle/>
          <a:p>
            <a:r>
              <a:rPr lang="en-US" b="1" dirty="0"/>
              <a:t>How do you know you need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" y="2149173"/>
            <a:ext cx="10820400" cy="44607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entury Gothic"/>
              </a:rPr>
              <a:t>Where do the characters live?</a:t>
            </a:r>
            <a:endParaRPr lang="en-US" sz="2600" dirty="0">
              <a:solidFill>
                <a:srgbClr val="000000"/>
              </a:solidFill>
              <a:latin typeface="Century Gothic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/>
              </a:rPr>
              <a:t>Formatted -Batch –formatted databases usually company controlled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entury Gothic"/>
              </a:rPr>
              <a:t>Streaming -- Social media -- unformatted video, audio, text</a:t>
            </a:r>
          </a:p>
          <a:p>
            <a:pPr lvl="1"/>
            <a:r>
              <a:rPr lang="en-US" dirty="0"/>
              <a:t>Response Repository -- communication between systems with sender receiver (IBM MQ Series)</a:t>
            </a:r>
          </a:p>
          <a:p>
            <a:pPr lvl="1"/>
            <a:r>
              <a:rPr lang="en-US" dirty="0"/>
              <a:t>Big Data -- gigantic data lake may be formatted, unformatted, or combination</a:t>
            </a:r>
          </a:p>
          <a:p>
            <a:pPr lvl="1"/>
            <a:endParaRPr lang="en-US" dirty="0"/>
          </a:p>
          <a:p>
            <a:r>
              <a:rPr lang="en-US" sz="2600" b="1" dirty="0"/>
              <a:t>Do you have too many characters?</a:t>
            </a:r>
          </a:p>
          <a:p>
            <a:pPr lvl="1"/>
            <a:r>
              <a:rPr lang="en-US" dirty="0"/>
              <a:t>Pare down characters that clutter the scenery </a:t>
            </a:r>
          </a:p>
          <a:p>
            <a:pPr lvl="1"/>
            <a:r>
              <a:rPr lang="en-US" dirty="0"/>
              <a:t>They may be interesting, important in the past, possible future need</a:t>
            </a:r>
          </a:p>
          <a:p>
            <a:pPr lvl="1"/>
            <a:r>
              <a:rPr lang="en-US" dirty="0"/>
              <a:t>Keep a focus on the plot for this report</a:t>
            </a:r>
          </a:p>
          <a:p>
            <a:pPr lvl="1"/>
            <a:r>
              <a:rPr lang="en-US" dirty="0"/>
              <a:t>Removing extraneous characters highlights information for clear story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4220D"/>
                </a:solidFill>
              </a:rPr>
              <a:t>Always honor the plot – don’t create a trilogy when a short story suffices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83" y="3877697"/>
            <a:ext cx="1886494" cy="189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034" y="4823460"/>
            <a:ext cx="137160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771" y="623356"/>
            <a:ext cx="8610600" cy="1293028"/>
          </a:xfrm>
        </p:spPr>
        <p:txBody>
          <a:bodyPr/>
          <a:lstStyle/>
          <a:p>
            <a:r>
              <a:rPr lang="en-US" b="1" dirty="0"/>
              <a:t>Major or supporting characters?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55" y="1508956"/>
            <a:ext cx="10820400" cy="18723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Ensure hierarchy</a:t>
            </a:r>
          </a:p>
          <a:p>
            <a:pPr lvl="1"/>
            <a:r>
              <a:rPr lang="en-US" dirty="0"/>
              <a:t>Ask yourself these questions</a:t>
            </a:r>
          </a:p>
          <a:p>
            <a:pPr lvl="2"/>
            <a:r>
              <a:rPr lang="en-US" dirty="0"/>
              <a:t>Do all the supporting characters tie to a major characters?</a:t>
            </a:r>
          </a:p>
          <a:p>
            <a:pPr lvl="2"/>
            <a:r>
              <a:rPr lang="en-US" dirty="0"/>
              <a:t>Do I have any major characters with no support?</a:t>
            </a:r>
          </a:p>
          <a:p>
            <a:pPr lvl="2"/>
            <a:r>
              <a:rPr lang="en-US" dirty="0"/>
              <a:t>All detail data should roll up to information supporting a decision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2163327"/>
            <a:ext cx="3396343" cy="179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273" y="4203201"/>
            <a:ext cx="2062640" cy="25664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9655" y="2944888"/>
            <a:ext cx="10820400" cy="4760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2400" b="1" dirty="0"/>
              <a:t>Some characters may need witness protection</a:t>
            </a:r>
          </a:p>
          <a:p>
            <a:pPr lvl="1"/>
            <a:r>
              <a:rPr lang="en-US" dirty="0"/>
              <a:t>PCI - Payment Card Information</a:t>
            </a:r>
          </a:p>
          <a:p>
            <a:pPr lvl="2"/>
            <a:r>
              <a:rPr lang="en-US" dirty="0"/>
              <a:t>Display last 4 digits of Credit Card Number or SSN</a:t>
            </a:r>
          </a:p>
          <a:p>
            <a:pPr lvl="2"/>
            <a:r>
              <a:rPr lang="en-US" dirty="0"/>
              <a:t>Don't put on report - ask why this detail needs to be displayed</a:t>
            </a:r>
          </a:p>
          <a:p>
            <a:pPr lvl="1"/>
            <a:r>
              <a:rPr lang="en-US" dirty="0"/>
              <a:t>HIPAA – Health Information Portability and Accountability Act</a:t>
            </a:r>
          </a:p>
          <a:p>
            <a:pPr lvl="2"/>
            <a:r>
              <a:rPr lang="en-US" dirty="0"/>
              <a:t>Identifies how data can be shared</a:t>
            </a:r>
          </a:p>
          <a:p>
            <a:pPr lvl="2"/>
            <a:r>
              <a:rPr lang="en-US" dirty="0"/>
              <a:t>PHI – identifies what is Protected Health Information</a:t>
            </a:r>
          </a:p>
          <a:p>
            <a:pPr lvl="1"/>
            <a:r>
              <a:rPr lang="en-US" dirty="0"/>
              <a:t>SOX - Sarbanes Oxley – identifies financial information and disclosure rules</a:t>
            </a:r>
          </a:p>
          <a:p>
            <a:pPr lvl="1"/>
            <a:r>
              <a:rPr lang="en-US" dirty="0"/>
              <a:t>Careful to mask individual that could combine to identify someone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891" y="335475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</a:rPr>
              <a:t>Involve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628502"/>
            <a:ext cx="10820400" cy="466146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400" b="1" dirty="0"/>
              <a:t>Who do you need to involve?</a:t>
            </a:r>
          </a:p>
          <a:p>
            <a:pPr lvl="1"/>
            <a:r>
              <a:rPr lang="en-US" sz="2900" dirty="0"/>
              <a:t>May need data scientist if Big Streaming data</a:t>
            </a:r>
          </a:p>
          <a:p>
            <a:pPr lvl="1"/>
            <a:r>
              <a:rPr lang="en-US" sz="2900" dirty="0"/>
              <a:t>Definitely need Developer to move or change data</a:t>
            </a:r>
          </a:p>
          <a:p>
            <a:pPr lvl="2"/>
            <a:r>
              <a:rPr lang="en-US" sz="2900" dirty="0">
                <a:solidFill>
                  <a:srgbClr val="C4220D"/>
                </a:solidFill>
              </a:rPr>
              <a:t>Usually known as ETL - Extract Transform Load requirements</a:t>
            </a:r>
          </a:p>
          <a:p>
            <a:pPr lvl="1"/>
            <a:r>
              <a:rPr lang="en-US" sz="2900" dirty="0">
                <a:solidFill>
                  <a:srgbClr val="000000"/>
                </a:solidFill>
              </a:rPr>
              <a:t>BI Developer to turn your mock-up into reality</a:t>
            </a:r>
          </a:p>
          <a:p>
            <a:pPr lvl="1"/>
            <a:endParaRPr lang="en-US" dirty="0"/>
          </a:p>
          <a:p>
            <a:r>
              <a:rPr lang="en-US" sz="3400" b="1" dirty="0"/>
              <a:t>When do you need to involve them?</a:t>
            </a:r>
          </a:p>
          <a:p>
            <a:pPr lvl="1"/>
            <a:r>
              <a:rPr lang="en-US" sz="3200" dirty="0"/>
              <a:t>Analysis</a:t>
            </a:r>
          </a:p>
          <a:p>
            <a:pPr lvl="2"/>
            <a:r>
              <a:rPr lang="en-US" sz="3200" dirty="0"/>
              <a:t>Confirm the characters exist and where they live</a:t>
            </a:r>
          </a:p>
          <a:p>
            <a:pPr lvl="2"/>
            <a:r>
              <a:rPr lang="en-US" sz="3200" dirty="0"/>
              <a:t>What makeover is needed</a:t>
            </a:r>
          </a:p>
          <a:p>
            <a:pPr lvl="2"/>
            <a:r>
              <a:rPr lang="en-US" sz="3200" dirty="0"/>
              <a:t>Best reporting tool for job</a:t>
            </a:r>
          </a:p>
          <a:p>
            <a:pPr lvl="1"/>
            <a:r>
              <a:rPr lang="en-US" sz="3200" dirty="0"/>
              <a:t>Delivery</a:t>
            </a:r>
          </a:p>
          <a:p>
            <a:pPr lvl="2"/>
            <a:r>
              <a:rPr lang="en-US" sz="3200" dirty="0"/>
              <a:t>Advice on best presentation</a:t>
            </a:r>
          </a:p>
          <a:p>
            <a:pPr lvl="2"/>
            <a:r>
              <a:rPr lang="en-US" sz="3200" dirty="0"/>
              <a:t>Build prototypes</a:t>
            </a:r>
          </a:p>
          <a:p>
            <a:pPr lvl="2"/>
            <a:r>
              <a:rPr lang="en-US" sz="3200" dirty="0"/>
              <a:t>Build final 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37" y="4441371"/>
            <a:ext cx="6553862" cy="22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08" y="580046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Do They really need a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9187"/>
            <a:ext cx="10820400" cy="45851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Reports Imply; Point-In-Time, Fixed Format, Snapshot of Business</a:t>
            </a:r>
          </a:p>
          <a:p>
            <a:pPr lvl="1"/>
            <a:r>
              <a:rPr lang="en-US" dirty="0"/>
              <a:t>External vs Internal Focus</a:t>
            </a:r>
          </a:p>
          <a:p>
            <a:pPr lvl="2"/>
            <a:r>
              <a:rPr lang="en-US" dirty="0"/>
              <a:t>Annual Report</a:t>
            </a:r>
          </a:p>
          <a:p>
            <a:pPr lvl="1"/>
            <a:r>
              <a:rPr lang="en-US" dirty="0"/>
              <a:t>Regulatory</a:t>
            </a:r>
          </a:p>
          <a:p>
            <a:pPr lvl="2"/>
            <a:r>
              <a:rPr lang="en-US" dirty="0"/>
              <a:t>Sarbanes Oxley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/>
              <a:t>Sales By Region By Salesperson</a:t>
            </a:r>
          </a:p>
          <a:p>
            <a:pPr lvl="1"/>
            <a:r>
              <a:rPr lang="en-US" dirty="0"/>
              <a:t>Routine</a:t>
            </a:r>
          </a:p>
          <a:p>
            <a:pPr lvl="2"/>
            <a:r>
              <a:rPr lang="en-US" dirty="0"/>
              <a:t>Monthly Inventory</a:t>
            </a:r>
          </a:p>
          <a:p>
            <a:pPr lvl="1"/>
            <a:r>
              <a:rPr lang="en-US" dirty="0"/>
              <a:t>Special</a:t>
            </a:r>
          </a:p>
          <a:p>
            <a:pPr lvl="2"/>
            <a:r>
              <a:rPr lang="en-US" dirty="0"/>
              <a:t>Progress Reports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Image result for types of repor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58" y="3298326"/>
            <a:ext cx="52768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58" y="492891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Do They really need a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60" y="1995171"/>
            <a:ext cx="11033449" cy="45851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Ad Hoc Reports Imply; User Defined, Created For Data Manipulation</a:t>
            </a:r>
          </a:p>
          <a:p>
            <a:pPr lvl="1"/>
            <a:r>
              <a:rPr lang="en-US" dirty="0"/>
              <a:t>What Filters Will Stakeholder Need?</a:t>
            </a:r>
          </a:p>
          <a:p>
            <a:pPr lvl="2"/>
            <a:r>
              <a:rPr lang="en-US" dirty="0"/>
              <a:t>Ability To Include Or Exclude Data From Report</a:t>
            </a:r>
          </a:p>
          <a:p>
            <a:pPr lvl="2"/>
            <a:r>
              <a:rPr lang="en-US" dirty="0"/>
              <a:t>How Complex Are the Filtering Criteria?</a:t>
            </a:r>
          </a:p>
          <a:p>
            <a:pPr lvl="3"/>
            <a:r>
              <a:rPr lang="en-US" dirty="0"/>
              <a:t>AND, OR, =, &gt;, &lt;, </a:t>
            </a:r>
          </a:p>
          <a:p>
            <a:pPr lvl="3"/>
            <a:r>
              <a:rPr lang="en-US" dirty="0" err="1"/>
              <a:t>XOR</a:t>
            </a:r>
            <a:r>
              <a:rPr lang="en-US" dirty="0"/>
              <a:t>, NOT</a:t>
            </a:r>
          </a:p>
          <a:p>
            <a:pPr lvl="1"/>
            <a:r>
              <a:rPr lang="en-US" dirty="0"/>
              <a:t>What Sorting Capability Will Stakeholder Need?</a:t>
            </a:r>
          </a:p>
          <a:p>
            <a:pPr lvl="2"/>
            <a:r>
              <a:rPr lang="en-US" dirty="0"/>
              <a:t>How Many Sorting Levels?</a:t>
            </a:r>
          </a:p>
          <a:p>
            <a:pPr lvl="1"/>
            <a:r>
              <a:rPr lang="en-US" dirty="0"/>
              <a:t>What Export Capability Will Stakeholder Need?</a:t>
            </a:r>
          </a:p>
          <a:p>
            <a:pPr lvl="2"/>
            <a:r>
              <a:rPr lang="en-US" dirty="0"/>
              <a:t>Microsoft Excel (.</a:t>
            </a:r>
            <a:r>
              <a:rPr lang="en-US" dirty="0" err="1"/>
              <a:t>xlsx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Comma Separated Variable (.csv)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34" y="3015732"/>
            <a:ext cx="58769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946" y="480205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Do They really need a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74" y="2417228"/>
            <a:ext cx="11033449" cy="4585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Strategic</a:t>
            </a:r>
          </a:p>
          <a:p>
            <a:pPr lvl="2"/>
            <a:r>
              <a:rPr lang="en-US" dirty="0"/>
              <a:t>High Level, Quick Overview To Monitor the Health Of the Business</a:t>
            </a:r>
          </a:p>
          <a:p>
            <a:pPr lvl="2"/>
            <a:r>
              <a:rPr lang="en-US" dirty="0"/>
              <a:t>Usually Tailored To the Level Of the Management Level Of the Stakeholder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/>
              <a:t>Typically Present Comparisons</a:t>
            </a:r>
          </a:p>
          <a:p>
            <a:pPr lvl="3"/>
            <a:r>
              <a:rPr lang="en-US" dirty="0"/>
              <a:t>Historical Performance</a:t>
            </a:r>
          </a:p>
          <a:p>
            <a:pPr lvl="2"/>
            <a:r>
              <a:rPr lang="en-US" dirty="0"/>
              <a:t>Typically Permit Drilldown</a:t>
            </a:r>
          </a:p>
          <a:p>
            <a:pPr lvl="1"/>
            <a:r>
              <a:rPr lang="en-US" dirty="0"/>
              <a:t>Operational</a:t>
            </a:r>
          </a:p>
          <a:p>
            <a:pPr lvl="2"/>
            <a:r>
              <a:rPr lang="en-US" dirty="0"/>
              <a:t>Typically Geared To Alerting Or Quickly Drawing Attention To Specific Details</a:t>
            </a:r>
          </a:p>
          <a:p>
            <a:r>
              <a:rPr lang="en-US" sz="2400" b="1" dirty="0"/>
              <a:t>How Will Dashboard Be Accessed?</a:t>
            </a:r>
          </a:p>
          <a:p>
            <a:pPr lvl="1"/>
            <a:r>
              <a:rPr lang="en-US" sz="1800" dirty="0"/>
              <a:t>Standalone Application, Web Browser, Desktop Application (Widgets)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21" y="2523855"/>
            <a:ext cx="6988153" cy="43675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9775" y="2021517"/>
            <a:ext cx="11033449" cy="782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Dashboards Imply; Near Real Time, At-a-Glance View of KPIs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048" y="597947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Do They really need a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44" y="2710940"/>
            <a:ext cx="11033449" cy="4585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/>
              <a:t>May Be Called Balanced Scorecard</a:t>
            </a:r>
          </a:p>
          <a:p>
            <a:pPr lvl="1"/>
            <a:r>
              <a:rPr lang="en-US" dirty="0"/>
              <a:t>Show Mixture Of Financial and Non-financial Measures Compared To ‘Targets’</a:t>
            </a:r>
          </a:p>
          <a:p>
            <a:pPr lvl="2"/>
            <a:r>
              <a:rPr lang="en-US" dirty="0"/>
              <a:t>Focus On Small Number Key Measures</a:t>
            </a:r>
          </a:p>
          <a:p>
            <a:pPr lvl="1"/>
            <a:r>
              <a:rPr lang="en-US" dirty="0"/>
              <a:t>Show Perspectives</a:t>
            </a:r>
          </a:p>
          <a:p>
            <a:pPr lvl="2"/>
            <a:r>
              <a:rPr lang="en-US" dirty="0"/>
              <a:t>Grouping High Level Strategic Areas</a:t>
            </a:r>
          </a:p>
          <a:p>
            <a:pPr lvl="1"/>
            <a:r>
              <a:rPr lang="en-US" dirty="0"/>
              <a:t>Show Objectives</a:t>
            </a:r>
          </a:p>
          <a:p>
            <a:pPr lvl="2"/>
            <a:r>
              <a:rPr lang="en-US" dirty="0"/>
              <a:t>Verb-Noun Phrases From Strategic Plan</a:t>
            </a:r>
          </a:p>
          <a:p>
            <a:pPr lvl="1"/>
            <a:r>
              <a:rPr lang="en-US" dirty="0"/>
              <a:t>Show Metrics and </a:t>
            </a:r>
            <a:r>
              <a:rPr lang="en-US" dirty="0" err="1"/>
              <a:t>KPIs</a:t>
            </a:r>
            <a:endParaRPr lang="en-US" dirty="0"/>
          </a:p>
          <a:p>
            <a:pPr lvl="1"/>
            <a:r>
              <a:rPr lang="en-US" dirty="0"/>
              <a:t>Show Stoplight Indicators – Red, Yellow, Green</a:t>
            </a:r>
          </a:p>
          <a:p>
            <a:r>
              <a:rPr lang="en-US" sz="2400" b="1" dirty="0"/>
              <a:t>How Will Scoreboard Be Presented?</a:t>
            </a:r>
          </a:p>
          <a:p>
            <a:pPr lvl="1"/>
            <a:r>
              <a:rPr lang="en-US" sz="1800" dirty="0"/>
              <a:t>Printed Report, On-line (Web Browser), Desktop Application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73" y="2722223"/>
            <a:ext cx="9941938" cy="38640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2091587"/>
            <a:ext cx="11033449" cy="4585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044" y="2159640"/>
            <a:ext cx="11033449" cy="715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Scorecards Imply; Point-in-Time Comparison To Strategy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28" y="196968"/>
            <a:ext cx="8610600" cy="1293028"/>
          </a:xfrm>
        </p:spPr>
        <p:txBody>
          <a:bodyPr/>
          <a:lstStyle/>
          <a:p>
            <a:r>
              <a:rPr lang="en-US" b="1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88" y="1486948"/>
            <a:ext cx="10820400" cy="528527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Tailor design to audience</a:t>
            </a:r>
          </a:p>
          <a:p>
            <a:pPr lvl="1"/>
            <a:r>
              <a:rPr lang="en-US" dirty="0"/>
              <a:t>Daily operations update – graphic novel</a:t>
            </a:r>
          </a:p>
          <a:p>
            <a:pPr lvl="1"/>
            <a:r>
              <a:rPr lang="en-US" dirty="0"/>
              <a:t>C-Level Corporate reports – full blown hard back leather bound</a:t>
            </a:r>
          </a:p>
          <a:p>
            <a:pPr lvl="1"/>
            <a:r>
              <a:rPr lang="en-US" dirty="0"/>
              <a:t>Depends on business value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/>
              <a:t>Match format and story</a:t>
            </a:r>
          </a:p>
          <a:p>
            <a:pPr lvl="1"/>
            <a:r>
              <a:rPr lang="en-US" dirty="0"/>
              <a:t>Don’t bury your story in the wrong format</a:t>
            </a:r>
          </a:p>
          <a:p>
            <a:pPr lvl="1"/>
            <a:r>
              <a:rPr lang="en-US" dirty="0"/>
              <a:t>Avoid using all the cool options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Think simple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b="1" dirty="0"/>
              <a:t>Analyze your stakeholder needs</a:t>
            </a:r>
          </a:p>
          <a:p>
            <a:pPr lvl="1"/>
            <a:r>
              <a:rPr lang="en-US" dirty="0"/>
              <a:t>Benefits of Layering</a:t>
            </a:r>
          </a:p>
          <a:p>
            <a:pPr lvl="2"/>
            <a:r>
              <a:rPr lang="en-US" dirty="0"/>
              <a:t>Summary </a:t>
            </a:r>
            <a:r>
              <a:rPr lang="en-US" dirty="0">
                <a:sym typeface="Wingdings" panose="05000000000000000000" pitchFamily="2" charset="2"/>
              </a:rPr>
              <a:t> Detail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Detail  Summary</a:t>
            </a:r>
          </a:p>
          <a:p>
            <a:pPr lvl="1"/>
            <a:r>
              <a:rPr lang="en-US" dirty="0"/>
              <a:t>Drill or Tab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>
                <a:solidFill>
                  <a:srgbClr val="FF0000"/>
                </a:solidFill>
              </a:rPr>
              <a:t>Edit and Revise as needed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819" y="1575775"/>
            <a:ext cx="2286000" cy="1262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64" y="2553003"/>
            <a:ext cx="2162175" cy="2111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939" y="4473247"/>
            <a:ext cx="2810216" cy="21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5233"/>
            <a:ext cx="12192000" cy="182509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Of Course, We Need a </a:t>
            </a:r>
            <a:r>
              <a:rPr lang="en-US" sz="5400" dirty="0" err="1">
                <a:latin typeface="Aharoni" panose="02010803020104030203" pitchFamily="2" charset="-79"/>
                <a:cs typeface="Aharoni" panose="02010803020104030203" pitchFamily="2" charset="-79"/>
              </a:rPr>
              <a:t>RepoRt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1707"/>
            <a:ext cx="12192000" cy="5681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Was Just Ending The Elicitation Session When I Heard Those Dreaded Words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934330"/>
            <a:ext cx="12192000" cy="568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Jim Milligan and Randy Babb</a:t>
            </a:r>
          </a:p>
          <a:p>
            <a:pPr algn="ctr"/>
            <a:r>
              <a:rPr lang="en-US" dirty="0"/>
              <a:t>March 8, 2017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822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048" y="637615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No Report Is Trivial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2091587"/>
            <a:ext cx="11033449" cy="4585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044" y="2159640"/>
            <a:ext cx="11033449" cy="4379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Stakeholders Need Your Skills To Get Value Out Of Reports</a:t>
            </a:r>
          </a:p>
          <a:p>
            <a:pPr lvl="1"/>
            <a:r>
              <a:rPr lang="en-US" sz="2200" dirty="0"/>
              <a:t>Requirements Elicitation and Analysis Are Key</a:t>
            </a:r>
          </a:p>
          <a:p>
            <a:pPr lvl="1"/>
            <a:r>
              <a:rPr lang="en-US" sz="2200" dirty="0"/>
              <a:t>Give Yourself Time To Do The Job Right</a:t>
            </a:r>
          </a:p>
          <a:p>
            <a:r>
              <a:rPr lang="en-US" sz="2400" b="1" dirty="0"/>
              <a:t>Reports Tell An </a:t>
            </a:r>
            <a:r>
              <a:rPr lang="en-US" sz="2400" b="1" dirty="0">
                <a:solidFill>
                  <a:srgbClr val="FF0000"/>
                </a:solidFill>
              </a:rPr>
              <a:t>Actionable</a:t>
            </a:r>
            <a:r>
              <a:rPr lang="en-US" sz="2400" b="1" dirty="0"/>
              <a:t> Story</a:t>
            </a:r>
          </a:p>
          <a:p>
            <a:pPr lvl="1"/>
            <a:r>
              <a:rPr lang="en-US" sz="2200" dirty="0"/>
              <a:t>In the Communication Style the Reader Can Understand</a:t>
            </a:r>
          </a:p>
          <a:p>
            <a:pPr lvl="1"/>
            <a:r>
              <a:rPr lang="en-US" sz="2200" dirty="0"/>
              <a:t>In a Format the Reader Can Take Action On</a:t>
            </a:r>
            <a:endParaRPr lang="en-US" sz="2400" dirty="0"/>
          </a:p>
          <a:p>
            <a:pPr lvl="1"/>
            <a:endParaRPr lang="en-US" sz="22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55" y="358945"/>
            <a:ext cx="8610600" cy="1293028"/>
          </a:xfrm>
        </p:spPr>
        <p:txBody>
          <a:bodyPr/>
          <a:lstStyle/>
          <a:p>
            <a:r>
              <a:rPr lang="en-US" b="1" dirty="0"/>
              <a:t>The Never Ending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98" y="1651973"/>
            <a:ext cx="10820400" cy="4024125"/>
          </a:xfrm>
        </p:spPr>
        <p:txBody>
          <a:bodyPr>
            <a:normAutofit/>
          </a:bodyPr>
          <a:lstStyle/>
          <a:p>
            <a:r>
              <a:rPr lang="en-US" sz="2400" b="1" dirty="0"/>
              <a:t>Reports provide information to make decision or track performance</a:t>
            </a:r>
          </a:p>
          <a:p>
            <a:r>
              <a:rPr lang="en-US" sz="2400" b="1" dirty="0"/>
              <a:t>Analysis is the effort needed to make a report meaningful and useful </a:t>
            </a:r>
          </a:p>
          <a:p>
            <a:r>
              <a:rPr lang="en-US" sz="2400" b="1" dirty="0"/>
              <a:t>Either can exist alone – but truly better if working in tandem</a:t>
            </a:r>
          </a:p>
          <a:p>
            <a:r>
              <a:rPr lang="en-US" sz="2400" b="1" dirty="0"/>
              <a:t>A good report like a good story cannot exist without some analytical thought about business value (Plot), data needed (Characters) , and audience format (Publishing)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08" y="4002775"/>
            <a:ext cx="4059579" cy="26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127" y="418010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5056"/>
            <a:ext cx="10820400" cy="486294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 Level </a:t>
            </a:r>
            <a:r>
              <a:rPr lang="en-US" dirty="0"/>
              <a:t>– Corporate Executives; President, CFO, CIO, CTO </a:t>
            </a:r>
          </a:p>
          <a:p>
            <a:r>
              <a:rPr lang="en-US" b="1" dirty="0"/>
              <a:t>ETL</a:t>
            </a:r>
            <a:r>
              <a:rPr lang="en-US" dirty="0"/>
              <a:t> – </a:t>
            </a:r>
            <a:r>
              <a:rPr lang="en-US" b="1" dirty="0"/>
              <a:t>E</a:t>
            </a:r>
            <a:r>
              <a:rPr lang="en-US" dirty="0"/>
              <a:t>xtract </a:t>
            </a:r>
            <a:r>
              <a:rPr lang="en-US" b="1" dirty="0"/>
              <a:t>T</a:t>
            </a:r>
            <a:r>
              <a:rPr lang="en-US" dirty="0"/>
              <a:t>ransform </a:t>
            </a:r>
            <a:r>
              <a:rPr lang="en-US" b="1" dirty="0"/>
              <a:t>L</a:t>
            </a:r>
            <a:r>
              <a:rPr lang="en-US" dirty="0"/>
              <a:t>oad – requirements for tools that pull data from source, change the data to meet report requirements, and put the data into the report repository</a:t>
            </a:r>
          </a:p>
          <a:p>
            <a:r>
              <a:rPr lang="en-US" b="1" dirty="0"/>
              <a:t>Transform</a:t>
            </a:r>
            <a:r>
              <a:rPr lang="en-US" dirty="0"/>
              <a:t> – alter the source data to meet your reporting need</a:t>
            </a:r>
          </a:p>
          <a:p>
            <a:r>
              <a:rPr lang="en-US" b="1" dirty="0"/>
              <a:t>Tableau</a:t>
            </a:r>
            <a:r>
              <a:rPr lang="en-US" dirty="0"/>
              <a:t> – allows for instantaneous insight by transforming data into visually appealing interactive visualizations called dashboards.  Has ability to pull in data from disparate sources from complex databases to spreadsheets.</a:t>
            </a:r>
          </a:p>
          <a:p>
            <a:r>
              <a:rPr lang="en-US" b="1" dirty="0"/>
              <a:t>Drill down </a:t>
            </a:r>
            <a:r>
              <a:rPr lang="en-US" dirty="0"/>
              <a:t>– access detailed data at a lower level of organization</a:t>
            </a:r>
          </a:p>
          <a:p>
            <a:r>
              <a:rPr lang="en-US" b="1" dirty="0"/>
              <a:t>Drill up </a:t>
            </a:r>
            <a:r>
              <a:rPr lang="en-US" dirty="0"/>
              <a:t>– zoom out from detail data  to a higher level of information</a:t>
            </a:r>
          </a:p>
          <a:p>
            <a:r>
              <a:rPr lang="en-US" b="1" dirty="0"/>
              <a:t>BI</a:t>
            </a:r>
            <a:r>
              <a:rPr lang="en-US" dirty="0"/>
              <a:t> – Business Intelligence  refers to practices and techniques that transform raw data into information useful for decisions</a:t>
            </a:r>
          </a:p>
          <a:p>
            <a:r>
              <a:rPr lang="en-US" b="1" dirty="0"/>
              <a:t>Big Data </a:t>
            </a:r>
            <a:r>
              <a:rPr lang="en-US" dirty="0"/>
              <a:t>– massive collection of unorganized digital data</a:t>
            </a:r>
          </a:p>
          <a:p>
            <a:r>
              <a:rPr lang="en-US" b="1" dirty="0"/>
              <a:t>Streaming Data </a:t>
            </a:r>
            <a:r>
              <a:rPr lang="en-US" dirty="0"/>
              <a:t>– generated continuously from multiple sources received simultaneously in small sizes </a:t>
            </a:r>
          </a:p>
        </p:txBody>
      </p:sp>
    </p:spTree>
    <p:extLst>
      <p:ext uri="{BB962C8B-B14F-4D97-AF65-F5344CB8AC3E}">
        <p14:creationId xmlns:p14="http://schemas.microsoft.com/office/powerpoint/2010/main" val="254559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64" y="445719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PCI</a:t>
            </a:r>
            <a:r>
              <a:rPr lang="en-US" dirty="0"/>
              <a:t> – Payment Card Information standard mandates security standards for organizations that handle branded credit cards. It controls how customer data can be collected, stored, and transmitted.  This link opens the </a:t>
            </a:r>
            <a:r>
              <a:rPr lang="en-US" dirty="0">
                <a:hlinkClick r:id="rId2"/>
              </a:rPr>
              <a:t>PCI Data Security Standards</a:t>
            </a:r>
            <a:r>
              <a:rPr lang="en-US" dirty="0"/>
              <a:t> website</a:t>
            </a:r>
          </a:p>
          <a:p>
            <a:r>
              <a:rPr lang="en-US" b="1" dirty="0"/>
              <a:t>HIPAA</a:t>
            </a:r>
            <a:r>
              <a:rPr lang="en-US" dirty="0"/>
              <a:t> – Health Insurance Portability a Accountability Act is a 1996 Federal law that restricts access to individuals’ private medical information.  This link opens the U.S. Department of Health &amp; Human Services  </a:t>
            </a:r>
            <a:r>
              <a:rPr lang="en-US" dirty="0">
                <a:hlinkClick r:id="rId3"/>
              </a:rPr>
              <a:t>Health Information Privacy </a:t>
            </a:r>
            <a:r>
              <a:rPr lang="en-US" dirty="0"/>
              <a:t> web site.</a:t>
            </a:r>
          </a:p>
          <a:p>
            <a:r>
              <a:rPr lang="en-US" b="1" dirty="0"/>
              <a:t>SOX</a:t>
            </a:r>
            <a:r>
              <a:rPr lang="en-US" dirty="0"/>
              <a:t> – Sarbanes-Oxley Act of 2002 is a Federal Law setting financial reporting requirements for publicly traded companies with some rules applying to privately held companies.  This link opens a guide to the </a:t>
            </a:r>
            <a:r>
              <a:rPr lang="en-US" dirty="0">
                <a:hlinkClick r:id="rId4"/>
              </a:rPr>
              <a:t>Sarbanes-Oxley Act </a:t>
            </a:r>
            <a:r>
              <a:rPr lang="en-US" dirty="0"/>
              <a:t>web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1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64" y="445719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3925"/>
            <a:ext cx="11290662" cy="43862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For Existing Reports</a:t>
            </a:r>
          </a:p>
          <a:p>
            <a:r>
              <a:rPr lang="en-US" sz="2600" dirty="0"/>
              <a:t>How Can We Make This Report More Valuable For You?</a:t>
            </a:r>
          </a:p>
          <a:p>
            <a:r>
              <a:rPr lang="en-US" sz="2600" dirty="0"/>
              <a:t>What Did You Always Want To Do With This Report But Never Could?</a:t>
            </a:r>
          </a:p>
          <a:p>
            <a:pPr marL="0" indent="0">
              <a:buNone/>
            </a:pPr>
            <a:r>
              <a:rPr lang="en-US" sz="2600" b="1" dirty="0"/>
              <a:t>Ask Stakeholders</a:t>
            </a:r>
          </a:p>
          <a:p>
            <a:r>
              <a:rPr lang="en-US" sz="2600" dirty="0"/>
              <a:t>How Will You Use This Report?</a:t>
            </a:r>
          </a:p>
          <a:p>
            <a:r>
              <a:rPr lang="en-US" sz="2600" dirty="0"/>
              <a:t>What Decisions Will You Make Based On This Report?  </a:t>
            </a:r>
          </a:p>
          <a:p>
            <a:r>
              <a:rPr lang="en-US" sz="2600" dirty="0"/>
              <a:t>What Actions Will You Take Based On This Report?</a:t>
            </a:r>
          </a:p>
          <a:p>
            <a:r>
              <a:rPr lang="en-US" sz="2600" dirty="0"/>
              <a:t>How Long Will You Retain A Copy Of This Report?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64" y="445719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When Trying To Tell the Story In the Report</a:t>
            </a:r>
          </a:p>
          <a:p>
            <a:r>
              <a:rPr lang="en-US" sz="2600" dirty="0"/>
              <a:t>What Characters Do You Need?</a:t>
            </a:r>
          </a:p>
          <a:p>
            <a:r>
              <a:rPr lang="en-US" sz="2600" dirty="0"/>
              <a:t>How Do You Know You Need Them?</a:t>
            </a:r>
          </a:p>
          <a:p>
            <a:r>
              <a:rPr lang="en-US" sz="2600" dirty="0"/>
              <a:t>Are They Stars or Supporting Characters?</a:t>
            </a:r>
          </a:p>
          <a:p>
            <a:r>
              <a:rPr lang="en-US" sz="2600" dirty="0"/>
              <a:t>Can You Relate a Data Element To Every Major Information Point?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64" y="445719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2166850"/>
            <a:ext cx="11132127" cy="427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 </a:t>
            </a:r>
            <a:r>
              <a:rPr lang="en-US" sz="2600" b="1" dirty="0"/>
              <a:t>Finding the Data For the Report</a:t>
            </a:r>
          </a:p>
          <a:p>
            <a:r>
              <a:rPr lang="en-US" sz="2600" dirty="0"/>
              <a:t>Do You Have What You Need?</a:t>
            </a:r>
          </a:p>
          <a:p>
            <a:r>
              <a:rPr lang="en-US" sz="2600" dirty="0">
                <a:solidFill>
                  <a:srgbClr val="000000"/>
                </a:solidFill>
              </a:rPr>
              <a:t>Where Does the Data Live?</a:t>
            </a:r>
          </a:p>
          <a:p>
            <a:r>
              <a:rPr lang="en-US" sz="2600" dirty="0"/>
              <a:t>Do You Have Too Many Data Elements?</a:t>
            </a:r>
          </a:p>
          <a:p>
            <a:r>
              <a:rPr lang="en-US" sz="2600" dirty="0"/>
              <a:t>Do All the Supporting Data Elements Tie to a Major Data Elements?</a:t>
            </a:r>
          </a:p>
          <a:p>
            <a:r>
              <a:rPr lang="en-US" sz="2600" dirty="0"/>
              <a:t>Do You Have Any Major Data Elements With No Supporting Data Elements?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564" y="445719"/>
            <a:ext cx="8610600" cy="1293028"/>
          </a:xfrm>
        </p:spPr>
        <p:txBody>
          <a:bodyPr/>
          <a:lstStyle/>
          <a:p>
            <a:r>
              <a:rPr lang="en-US" b="1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2166850"/>
            <a:ext cx="11132127" cy="4275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 </a:t>
            </a:r>
            <a:r>
              <a:rPr lang="en-US" sz="2600" b="1" dirty="0"/>
              <a:t>HELP!</a:t>
            </a:r>
          </a:p>
          <a:p>
            <a:r>
              <a:rPr lang="en-US" sz="2600" dirty="0"/>
              <a:t>Who Do You Need To Involve?</a:t>
            </a:r>
          </a:p>
          <a:p>
            <a:r>
              <a:rPr lang="en-US" sz="2600" dirty="0"/>
              <a:t>When Do You Need To Involve Them?</a:t>
            </a:r>
          </a:p>
          <a:p>
            <a:pPr marL="0" indent="0">
              <a:buNone/>
            </a:pPr>
            <a:r>
              <a:rPr lang="en-US" sz="2600" b="1" dirty="0"/>
              <a:t>What Is the Best Report Format To Tell the Story?</a:t>
            </a:r>
          </a:p>
          <a:p>
            <a:r>
              <a:rPr lang="en-US" sz="2600" dirty="0"/>
              <a:t>A Report?</a:t>
            </a:r>
          </a:p>
          <a:p>
            <a:r>
              <a:rPr lang="en-US" sz="2600" dirty="0"/>
              <a:t>An Ad Hoc Report?</a:t>
            </a:r>
          </a:p>
          <a:p>
            <a:pPr lvl="1"/>
            <a:r>
              <a:rPr lang="en-US" dirty="0"/>
              <a:t>What Filters Will Stakeholder Need?</a:t>
            </a:r>
          </a:p>
          <a:p>
            <a:pPr lvl="1"/>
            <a:r>
              <a:rPr lang="en-US" dirty="0"/>
              <a:t>What Sorting Capability Will Stakeholder Need?</a:t>
            </a:r>
          </a:p>
          <a:p>
            <a:pPr lvl="2"/>
            <a:r>
              <a:rPr lang="en-US" dirty="0"/>
              <a:t>How Many Sorting Levels?</a:t>
            </a:r>
          </a:p>
          <a:p>
            <a:pPr lvl="1"/>
            <a:r>
              <a:rPr lang="en-US" dirty="0"/>
              <a:t>What Export Capability Will Stakeholder Need?</a:t>
            </a:r>
            <a:endParaRPr lang="en-US" sz="2400" dirty="0"/>
          </a:p>
          <a:p>
            <a:r>
              <a:rPr lang="en-US" sz="2600" dirty="0"/>
              <a:t>A Dashboard?</a:t>
            </a:r>
          </a:p>
          <a:p>
            <a:r>
              <a:rPr lang="en-US" sz="2600" dirty="0"/>
              <a:t>A Scorecard?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3901"/>
            <a:ext cx="12192000" cy="129302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What’s On your mind?</a:t>
            </a:r>
          </a:p>
        </p:txBody>
      </p:sp>
    </p:spTree>
    <p:extLst>
      <p:ext uri="{BB962C8B-B14F-4D97-AF65-F5344CB8AC3E}">
        <p14:creationId xmlns:p14="http://schemas.microsoft.com/office/powerpoint/2010/main" val="122669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054" y="631461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Why These Words Cause Panic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62065"/>
            <a:ext cx="11062855" cy="44570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Report Requirements Only Tangentially Relate To Project Requirements</a:t>
            </a:r>
          </a:p>
          <a:p>
            <a:r>
              <a:rPr lang="en-US" sz="2400" b="1" dirty="0"/>
              <a:t>Project Requirements and Analysis Are About Adding Business Value</a:t>
            </a:r>
          </a:p>
          <a:p>
            <a:pPr lvl="1"/>
            <a:r>
              <a:rPr lang="en-US" dirty="0"/>
              <a:t>What Value Does This Project Bring To the Business?</a:t>
            </a:r>
          </a:p>
          <a:p>
            <a:pPr lvl="1"/>
            <a:r>
              <a:rPr lang="en-US" dirty="0"/>
              <a:t>How Will the Business Realize This Value?</a:t>
            </a:r>
          </a:p>
          <a:p>
            <a:pPr lvl="1"/>
            <a:r>
              <a:rPr lang="en-US" dirty="0"/>
              <a:t>What Gaps Must Be Filled To Realize This Value?</a:t>
            </a:r>
          </a:p>
          <a:p>
            <a:pPr lvl="1"/>
            <a:r>
              <a:rPr lang="en-US" dirty="0"/>
              <a:t>All Good Background Information But These Are Not Report Requirements</a:t>
            </a:r>
          </a:p>
          <a:p>
            <a:r>
              <a:rPr lang="en-US" sz="2400" b="1" dirty="0"/>
              <a:t>Report R&amp;A Is About Telling the Story Of Is the Value Being Realized</a:t>
            </a:r>
          </a:p>
          <a:p>
            <a:pPr lvl="1"/>
            <a:r>
              <a:rPr lang="en-US" b="1" dirty="0"/>
              <a:t>Report Requirement Elicitation And Analysis Require Additional Time</a:t>
            </a:r>
          </a:p>
          <a:p>
            <a:pPr lvl="2"/>
            <a:r>
              <a:rPr lang="en-US" dirty="0"/>
              <a:t>Do Not Get Blindsided</a:t>
            </a:r>
          </a:p>
          <a:p>
            <a:pPr lvl="2"/>
            <a:r>
              <a:rPr lang="en-US" dirty="0"/>
              <a:t>Determine As Early As Possible What The Reporting Needs Will Be And Add </a:t>
            </a:r>
            <a:r>
              <a:rPr lang="en-US" b="1" dirty="0" err="1"/>
              <a:t>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3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59170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It </a:t>
            </a:r>
            <a:r>
              <a:rPr lang="en-US" sz="3600" b="1" dirty="0" err="1"/>
              <a:t>ain’T</a:t>
            </a:r>
            <a:r>
              <a:rPr lang="en-US" sz="3600" b="1" dirty="0"/>
              <a:t> Always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3925"/>
            <a:ext cx="11298238" cy="4406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/>
              <a:t>Some Types Of Projects Inherently Require Lots Of Additional Time</a:t>
            </a:r>
            <a:r>
              <a:rPr lang="en-US" sz="2600" dirty="0"/>
              <a:t> </a:t>
            </a:r>
          </a:p>
          <a:p>
            <a:pPr lvl="1"/>
            <a:r>
              <a:rPr lang="en-US" sz="2200" b="1" dirty="0"/>
              <a:t>Replacing Entrenched Legacy Systems</a:t>
            </a:r>
          </a:p>
          <a:p>
            <a:pPr lvl="2"/>
            <a:r>
              <a:rPr lang="en-US" sz="2000" dirty="0"/>
              <a:t>Multiple Reports With Only Slight Differences in Data Or Format</a:t>
            </a:r>
          </a:p>
          <a:p>
            <a:pPr lvl="3"/>
            <a:r>
              <a:rPr lang="en-US" sz="1800" dirty="0"/>
              <a:t>Stakeholders Will Say They Cannot Live Without Their Version</a:t>
            </a:r>
          </a:p>
          <a:p>
            <a:pPr lvl="1"/>
            <a:r>
              <a:rPr lang="en-US" sz="2200" b="1" dirty="0"/>
              <a:t>Consolidating Multiple Duplicate Systems</a:t>
            </a:r>
          </a:p>
          <a:p>
            <a:pPr lvl="2"/>
            <a:r>
              <a:rPr lang="en-US" sz="2000" dirty="0"/>
              <a:t>Many Different Reports With Same Purpose</a:t>
            </a:r>
          </a:p>
          <a:p>
            <a:pPr lvl="3"/>
            <a:r>
              <a:rPr lang="en-US" sz="1800" dirty="0"/>
              <a:t>Stakeholders Will Claim Their Version Is Superior</a:t>
            </a:r>
          </a:p>
          <a:p>
            <a:pPr lvl="1"/>
            <a:r>
              <a:rPr lang="en-US" sz="2200" b="1" dirty="0"/>
              <a:t>Don’t Waste Time Fretting Over Which Existing Report Is Best</a:t>
            </a:r>
          </a:p>
          <a:p>
            <a:pPr lvl="2"/>
            <a:r>
              <a:rPr lang="en-US" sz="2000" dirty="0"/>
              <a:t>Get Stakeholder To Focus On Improvements</a:t>
            </a:r>
          </a:p>
          <a:p>
            <a:pPr lvl="2"/>
            <a:r>
              <a:rPr lang="en-US" sz="2000" dirty="0"/>
              <a:t>How Can We Make This Report Be More Valuable For You?</a:t>
            </a:r>
          </a:p>
          <a:p>
            <a:pPr lvl="2"/>
            <a:r>
              <a:rPr lang="en-US" sz="2000" dirty="0"/>
              <a:t>What Did You Always Want To Do With This Report But Never Could?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780" y="611898"/>
            <a:ext cx="9185563" cy="991999"/>
          </a:xfrm>
        </p:spPr>
        <p:txBody>
          <a:bodyPr>
            <a:noAutofit/>
          </a:bodyPr>
          <a:lstStyle/>
          <a:p>
            <a:r>
              <a:rPr lang="en-US" sz="3600" b="1" dirty="0"/>
              <a:t>Different Strokes For Different Folks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7" y="2825800"/>
            <a:ext cx="11062855" cy="7792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/>
              <a:t>Different Stakeholders Need Differing Presentations To Understand Story</a:t>
            </a:r>
          </a:p>
          <a:p>
            <a:pPr lvl="1"/>
            <a:r>
              <a:rPr lang="en-US" sz="2400" dirty="0"/>
              <a:t>Some Need Just the Cliff Notes</a:t>
            </a:r>
          </a:p>
          <a:p>
            <a:endParaRPr lang="en-US" sz="2600" dirty="0"/>
          </a:p>
          <a:p>
            <a:pPr lvl="1"/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97" y="3535091"/>
            <a:ext cx="4492210" cy="32794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3483781"/>
            <a:ext cx="11062855" cy="900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Some Need Just Problem Statement and Conclusion</a:t>
            </a:r>
          </a:p>
          <a:p>
            <a:pPr lvl="1"/>
            <a:r>
              <a:rPr lang="en-US" sz="2400" dirty="0"/>
              <a:t>Some Need All the Details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05" y="3186877"/>
            <a:ext cx="5531428" cy="367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780" y="2825800"/>
            <a:ext cx="5889447" cy="42183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5799" y="2681335"/>
            <a:ext cx="11062855" cy="4178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pPr lvl="1"/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799" y="2681335"/>
            <a:ext cx="11062855" cy="4178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pPr lvl="1"/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797" y="2341864"/>
            <a:ext cx="11062855" cy="1056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Reports Need To Tell An </a:t>
            </a:r>
            <a:r>
              <a:rPr lang="en-US" sz="2600" b="1" u="sng" dirty="0">
                <a:solidFill>
                  <a:srgbClr val="FF0000"/>
                </a:solidFill>
              </a:rPr>
              <a:t>Actionable</a:t>
            </a:r>
            <a:r>
              <a:rPr lang="en-US" sz="2600" b="1" dirty="0"/>
              <a:t> Story To Stakeholders</a:t>
            </a:r>
            <a:r>
              <a:rPr lang="en-US" sz="26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 bldLvl="2"/>
      <p:bldP spid="1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2" y="617606"/>
            <a:ext cx="9088582" cy="991999"/>
          </a:xfrm>
        </p:spPr>
        <p:txBody>
          <a:bodyPr>
            <a:noAutofit/>
          </a:bodyPr>
          <a:lstStyle/>
          <a:p>
            <a:r>
              <a:rPr lang="en-US" sz="3600" b="1" dirty="0"/>
              <a:t>Different Strokes For Different Folks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9187"/>
            <a:ext cx="10820400" cy="49188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Stakeholders Have Different Communication Styles</a:t>
            </a:r>
          </a:p>
          <a:p>
            <a:pPr lvl="1"/>
            <a:r>
              <a:rPr lang="en-US" u="sng" dirty="0"/>
              <a:t>The ‘DISC’ Model</a:t>
            </a:r>
          </a:p>
          <a:p>
            <a:pPr lvl="1"/>
            <a:r>
              <a:rPr lang="en-US" b="1" dirty="0"/>
              <a:t>D – Driver</a:t>
            </a:r>
          </a:p>
          <a:p>
            <a:pPr lvl="2"/>
            <a:r>
              <a:rPr lang="en-US" dirty="0"/>
              <a:t>Focus On ‘Getting The Job Done’, Make Decisions Quickly Sometime Without All Facts</a:t>
            </a:r>
          </a:p>
          <a:p>
            <a:pPr lvl="2"/>
            <a:r>
              <a:rPr lang="en-US" dirty="0"/>
              <a:t>Think C Level, Entrepreneurs</a:t>
            </a:r>
          </a:p>
          <a:p>
            <a:pPr lvl="2"/>
            <a:r>
              <a:rPr lang="en-US" dirty="0"/>
              <a:t>Report Should Make Points Clearly, Succinctly and Quickly</a:t>
            </a:r>
          </a:p>
          <a:p>
            <a:pPr lvl="2"/>
            <a:r>
              <a:rPr lang="en-US" dirty="0"/>
              <a:t>Think Pie Charts, Stop Lights</a:t>
            </a:r>
          </a:p>
          <a:p>
            <a:pPr lvl="2"/>
            <a:r>
              <a:rPr lang="en-US" dirty="0"/>
              <a:t>Report Should </a:t>
            </a:r>
            <a:r>
              <a:rPr lang="en-US" b="1" u="sng" dirty="0"/>
              <a:t>Not</a:t>
            </a:r>
            <a:r>
              <a:rPr lang="en-US" dirty="0"/>
              <a:t> Be Too Detailed.  They Will Feel It To Be a Waste of Time</a:t>
            </a:r>
          </a:p>
          <a:p>
            <a:pPr lvl="1"/>
            <a:r>
              <a:rPr lang="en-US" b="1" dirty="0"/>
              <a:t>I – Influence</a:t>
            </a:r>
          </a:p>
          <a:p>
            <a:pPr lvl="2"/>
            <a:r>
              <a:rPr lang="en-US" dirty="0"/>
              <a:t>Motivate Others, Develop Creative Solutions But May Overlook Details</a:t>
            </a:r>
          </a:p>
          <a:p>
            <a:pPr lvl="2"/>
            <a:r>
              <a:rPr lang="en-US" dirty="0"/>
              <a:t>Salespeople, Planners</a:t>
            </a:r>
          </a:p>
          <a:p>
            <a:pPr lvl="2"/>
            <a:r>
              <a:rPr lang="en-US" dirty="0"/>
              <a:t>Report Should Give the Big Picture</a:t>
            </a:r>
          </a:p>
          <a:p>
            <a:pPr lvl="2"/>
            <a:r>
              <a:rPr lang="en-US" dirty="0"/>
              <a:t>Report Should </a:t>
            </a:r>
            <a:r>
              <a:rPr lang="en-US" b="1" u="sng" dirty="0"/>
              <a:t>Not</a:t>
            </a:r>
            <a:r>
              <a:rPr lang="en-US" dirty="0"/>
              <a:t> Dwell On Details and Facts. (Put These In the Appendix)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45" y="617606"/>
            <a:ext cx="9060873" cy="991999"/>
          </a:xfrm>
        </p:spPr>
        <p:txBody>
          <a:bodyPr>
            <a:noAutofit/>
          </a:bodyPr>
          <a:lstStyle/>
          <a:p>
            <a:r>
              <a:rPr lang="en-US" sz="3600" b="1" dirty="0"/>
              <a:t>Different Strokes For Different Folks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9187"/>
            <a:ext cx="10820400" cy="49188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Stakeholders Have Different Communication Styles</a:t>
            </a:r>
          </a:p>
          <a:p>
            <a:pPr lvl="1"/>
            <a:r>
              <a:rPr lang="en-US" b="1" dirty="0"/>
              <a:t>S – Steadiness</a:t>
            </a:r>
          </a:p>
          <a:p>
            <a:pPr lvl="2"/>
            <a:r>
              <a:rPr lang="en-US" dirty="0"/>
              <a:t>Dependable Workers, People-oriented, May Avoid Issues Until They Are Problems</a:t>
            </a:r>
          </a:p>
          <a:p>
            <a:pPr lvl="2"/>
            <a:r>
              <a:rPr lang="en-US" dirty="0"/>
              <a:t>Civil Servants</a:t>
            </a:r>
          </a:p>
          <a:p>
            <a:pPr lvl="2"/>
            <a:r>
              <a:rPr lang="en-US" dirty="0"/>
              <a:t>Report Should Present Information Deliberately and Clearly In Terms Of Benefits</a:t>
            </a:r>
          </a:p>
          <a:p>
            <a:pPr lvl="2"/>
            <a:r>
              <a:rPr lang="en-US" dirty="0"/>
              <a:t>Report Should </a:t>
            </a:r>
            <a:r>
              <a:rPr lang="en-US" b="1" u="sng" dirty="0"/>
              <a:t>Not</a:t>
            </a:r>
            <a:r>
              <a:rPr lang="en-US" dirty="0"/>
              <a:t> Dive Straight Into the Details</a:t>
            </a:r>
          </a:p>
          <a:p>
            <a:pPr lvl="1"/>
            <a:r>
              <a:rPr lang="en-US" b="1" dirty="0"/>
              <a:t>C - Compliance</a:t>
            </a:r>
          </a:p>
          <a:p>
            <a:pPr lvl="2"/>
            <a:r>
              <a:rPr lang="en-US" dirty="0"/>
              <a:t>Organized and Detail Oriented, May Take Long Time To Make A Decision</a:t>
            </a:r>
          </a:p>
          <a:p>
            <a:pPr lvl="2"/>
            <a:r>
              <a:rPr lang="en-US" dirty="0"/>
              <a:t>Analysts, Accountants</a:t>
            </a:r>
          </a:p>
          <a:p>
            <a:pPr lvl="2"/>
            <a:r>
              <a:rPr lang="en-US" dirty="0"/>
              <a:t>Report Should Present Information In Logical Fashion With Facts And Figures</a:t>
            </a:r>
          </a:p>
          <a:p>
            <a:pPr lvl="2"/>
            <a:r>
              <a:rPr lang="en-US" dirty="0"/>
              <a:t>Report Should </a:t>
            </a:r>
            <a:r>
              <a:rPr lang="en-US" b="1" u="sng" dirty="0"/>
              <a:t>Not</a:t>
            </a:r>
            <a:r>
              <a:rPr lang="en-US" dirty="0"/>
              <a:t> Force Rapid Decision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1353"/>
            <a:ext cx="8610600" cy="991999"/>
          </a:xfrm>
        </p:spPr>
        <p:txBody>
          <a:bodyPr>
            <a:normAutofit/>
          </a:bodyPr>
          <a:lstStyle/>
          <a:p>
            <a:r>
              <a:rPr lang="en-US" sz="3600" b="1" dirty="0"/>
              <a:t>Stakeholder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9187"/>
            <a:ext cx="10820400" cy="49188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/>
              <a:t>Stakeholders Will Want To Talk About Data Fields and Format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the Data and </a:t>
            </a:r>
            <a:r>
              <a:rPr lang="en-US" u="sng" dirty="0"/>
              <a:t>All</a:t>
            </a:r>
            <a:r>
              <a:rPr lang="en-US" dirty="0"/>
              <a:t> the Formats They Think They </a:t>
            </a:r>
            <a:r>
              <a:rPr lang="en-US" u="sng" dirty="0"/>
              <a:t>Might Ever Need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Don't Fall Into This Trap!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Data and Format Requirements Come Later</a:t>
            </a:r>
            <a:r>
              <a:rPr lang="en-US" sz="2600" dirty="0"/>
              <a:t> </a:t>
            </a:r>
          </a:p>
          <a:p>
            <a:r>
              <a:rPr lang="en-US" sz="2400" b="1" dirty="0"/>
              <a:t>For Each Stakeholder, First Determine:</a:t>
            </a:r>
            <a:r>
              <a:rPr lang="en-US" sz="2400" dirty="0"/>
              <a:t>  </a:t>
            </a:r>
          </a:p>
          <a:p>
            <a:pPr lvl="1"/>
            <a:r>
              <a:rPr lang="en-US" sz="2400" dirty="0"/>
              <a:t>How They Will Use A Report?</a:t>
            </a:r>
          </a:p>
          <a:p>
            <a:pPr lvl="1"/>
            <a:r>
              <a:rPr lang="en-US" sz="2400" dirty="0"/>
              <a:t>What Decisions Will They Make Based On a Report?  </a:t>
            </a:r>
          </a:p>
          <a:p>
            <a:pPr lvl="1"/>
            <a:r>
              <a:rPr lang="en-US" sz="2400" dirty="0"/>
              <a:t>What Actions Will They Take Based On a Report?</a:t>
            </a:r>
          </a:p>
          <a:p>
            <a:pPr lvl="1"/>
            <a:r>
              <a:rPr lang="en-US" sz="2400" dirty="0"/>
              <a:t>How Long Will They Retain the Report?</a:t>
            </a:r>
          </a:p>
          <a:p>
            <a:pPr lvl="1"/>
            <a:r>
              <a:rPr lang="en-US" sz="2400" dirty="0"/>
              <a:t>Never Ask Who Will See the Report? You Have Your Reader.</a:t>
            </a:r>
          </a:p>
          <a:p>
            <a:pPr lvl="2"/>
            <a:r>
              <a:rPr lang="en-US" sz="2200" b="1" dirty="0">
                <a:solidFill>
                  <a:srgbClr val="FF0000"/>
                </a:solidFill>
              </a:rPr>
              <a:t>Unless You Are Looking For More Stakeholders</a:t>
            </a:r>
            <a:endParaRPr lang="en-US" sz="2400" dirty="0"/>
          </a:p>
          <a:p>
            <a:r>
              <a:rPr lang="en-US" sz="2400" b="1" dirty="0"/>
              <a:t>These Requirements Should Dictate the Report Contents</a:t>
            </a:r>
          </a:p>
          <a:p>
            <a:pPr lvl="1"/>
            <a:r>
              <a:rPr lang="en-US" dirty="0"/>
              <a:t>Now We Can Talk Data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29414"/>
            <a:ext cx="12192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/>
              <a:t>You have the plot now you need the characters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5853" y="427149"/>
            <a:ext cx="6987729" cy="99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48" y="2031868"/>
            <a:ext cx="7884571" cy="47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1236</TotalTime>
  <Words>1118</Words>
  <Application>Microsoft Office PowerPoint</Application>
  <PresentationFormat>Widescreen</PresentationFormat>
  <Paragraphs>339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Arial</vt:lpstr>
      <vt:lpstr>Calibri</vt:lpstr>
      <vt:lpstr>Century Gothic</vt:lpstr>
      <vt:lpstr>Wingdings</vt:lpstr>
      <vt:lpstr>Vapor Trail</vt:lpstr>
      <vt:lpstr>Brought to you by the BAIC</vt:lpstr>
      <vt:lpstr>Of Course, We Need a RepoRt</vt:lpstr>
      <vt:lpstr>Why These Words Cause Panic</vt:lpstr>
      <vt:lpstr>It ain’T Always Easy</vt:lpstr>
      <vt:lpstr>Different Strokes For Different Folks</vt:lpstr>
      <vt:lpstr>Different Strokes For Different Folks</vt:lpstr>
      <vt:lpstr>Different Strokes For Different Folks</vt:lpstr>
      <vt:lpstr>Stakeholder Needs</vt:lpstr>
      <vt:lpstr>PowerPoint Presentation</vt:lpstr>
      <vt:lpstr>PowerPoint Presentation</vt:lpstr>
      <vt:lpstr>What characters do you need?</vt:lpstr>
      <vt:lpstr>How do you know you need them?</vt:lpstr>
      <vt:lpstr>Major or supporting characters?</vt:lpstr>
      <vt:lpstr>Involve others</vt:lpstr>
      <vt:lpstr>Do They really need a report?</vt:lpstr>
      <vt:lpstr>Do They really need a report?</vt:lpstr>
      <vt:lpstr>Do They really need a report?</vt:lpstr>
      <vt:lpstr>Do They really need a report?</vt:lpstr>
      <vt:lpstr>Presentation</vt:lpstr>
      <vt:lpstr>No Report Is Trivial</vt:lpstr>
      <vt:lpstr>The Never Ending Story</vt:lpstr>
      <vt:lpstr>Appendix</vt:lpstr>
      <vt:lpstr>Appendix</vt:lpstr>
      <vt:lpstr>Appendix</vt:lpstr>
      <vt:lpstr>Appendix</vt:lpstr>
      <vt:lpstr>Appendix</vt:lpstr>
      <vt:lpstr>Appendix</vt:lpstr>
      <vt:lpstr>What’s On your mind?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Course We Need a RepoRt</dc:title>
  <dc:creator>Babb, Randy A</dc:creator>
  <cp:lastModifiedBy>Elizabeth McKellar</cp:lastModifiedBy>
  <cp:revision>84</cp:revision>
  <dcterms:created xsi:type="dcterms:W3CDTF">2017-02-24T19:40:35Z</dcterms:created>
  <dcterms:modified xsi:type="dcterms:W3CDTF">2017-12-20T17:46:01Z</dcterms:modified>
</cp:coreProperties>
</file>