
<file path=[Content_Types].xml><?xml version="1.0" encoding="utf-8"?>
<Types xmlns="http://schemas.openxmlformats.org/package/2006/content-types">
  <Default Extension="jfif" ContentType="image/jpeg"/>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2" r:id="rId4"/>
  </p:sldMasterIdLst>
  <p:notesMasterIdLst>
    <p:notesMasterId r:id="rId22"/>
  </p:notesMasterIdLst>
  <p:sldIdLst>
    <p:sldId id="256" r:id="rId5"/>
    <p:sldId id="405" r:id="rId6"/>
    <p:sldId id="257" r:id="rId7"/>
    <p:sldId id="384" r:id="rId8"/>
    <p:sldId id="408" r:id="rId9"/>
    <p:sldId id="400" r:id="rId10"/>
    <p:sldId id="402" r:id="rId11"/>
    <p:sldId id="399" r:id="rId12"/>
    <p:sldId id="401" r:id="rId13"/>
    <p:sldId id="391" r:id="rId14"/>
    <p:sldId id="413" r:id="rId15"/>
    <p:sldId id="416" r:id="rId16"/>
    <p:sldId id="418" r:id="rId17"/>
    <p:sldId id="409" r:id="rId18"/>
    <p:sldId id="404" r:id="rId19"/>
    <p:sldId id="281" r:id="rId20"/>
    <p:sldId id="282" r:id="rId21"/>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tley, Jennifer" initials="BJ" lastIdx="0" clrIdx="0">
    <p:extLst>
      <p:ext uri="{19B8F6BF-5375-455C-9EA6-DF929625EA0E}">
        <p15:presenceInfo xmlns:p15="http://schemas.microsoft.com/office/powerpoint/2012/main" userId="S-1-5-21-725345543-616249376-1177238915-114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190C9"/>
    <a:srgbClr val="57C5F7"/>
    <a:srgbClr val="0686D4"/>
    <a:srgbClr val="1F71BB"/>
    <a:srgbClr val="007DDA"/>
    <a:srgbClr val="FFFF99"/>
    <a:srgbClr val="EAEC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93484" autoAdjust="0"/>
  </p:normalViewPr>
  <p:slideViewPr>
    <p:cSldViewPr snapToGrid="0">
      <p:cViewPr varScale="1">
        <p:scale>
          <a:sx n="107" d="100"/>
          <a:sy n="107" d="100"/>
        </p:scale>
        <p:origin x="612" y="84"/>
      </p:cViewPr>
      <p:guideLst/>
    </p:cSldViewPr>
  </p:slideViewPr>
  <p:notesTextViewPr>
    <p:cViewPr>
      <p:scale>
        <a:sx n="1" d="1"/>
        <a:sy n="1" d="1"/>
      </p:scale>
      <p:origin x="0" y="0"/>
    </p:cViewPr>
  </p:notesTextViewPr>
  <p:sorterViewPr>
    <p:cViewPr>
      <p:scale>
        <a:sx n="80" d="100"/>
        <a:sy n="80" d="100"/>
      </p:scale>
      <p:origin x="0" y="-47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C0662D-0A2C-455B-BA80-EE00C2AE6D4B}" type="doc">
      <dgm:prSet loTypeId="urn:microsoft.com/office/officeart/2005/8/layout/cycle8" loCatId="cycle" qsTypeId="urn:microsoft.com/office/officeart/2005/8/quickstyle/simple4" qsCatId="simple" csTypeId="urn:microsoft.com/office/officeart/2005/8/colors/accent3_2" csCatId="accent3" phldr="1"/>
      <dgm:spPr/>
    </dgm:pt>
    <dgm:pt modelId="{3550C8BE-BD9C-4192-B517-A437065568AB}">
      <dgm:prSet phldrT="[Text]"/>
      <dgm:spPr/>
      <dgm:t>
        <a:bodyPr/>
        <a:lstStyle/>
        <a:p>
          <a:r>
            <a:rPr lang="en-US" dirty="0"/>
            <a:t>Refinement</a:t>
          </a:r>
        </a:p>
      </dgm:t>
    </dgm:pt>
    <dgm:pt modelId="{FB87BFC5-23A7-4DCB-ABF2-3AE9C03468AB}" type="parTrans" cxnId="{D0CCDCCC-4E31-440F-9B12-04DA265DDEFD}">
      <dgm:prSet/>
      <dgm:spPr/>
      <dgm:t>
        <a:bodyPr/>
        <a:lstStyle/>
        <a:p>
          <a:endParaRPr lang="en-US"/>
        </a:p>
      </dgm:t>
    </dgm:pt>
    <dgm:pt modelId="{621ED279-4239-44AE-B647-F7337C7B1DC8}" type="sibTrans" cxnId="{D0CCDCCC-4E31-440F-9B12-04DA265DDEFD}">
      <dgm:prSet/>
      <dgm:spPr/>
      <dgm:t>
        <a:bodyPr/>
        <a:lstStyle/>
        <a:p>
          <a:endParaRPr lang="en-US"/>
        </a:p>
      </dgm:t>
    </dgm:pt>
    <dgm:pt modelId="{07A511AA-1308-4D59-B9DA-B39A1B1B4287}">
      <dgm:prSet phldrT="[Text]"/>
      <dgm:spPr/>
      <dgm:t>
        <a:bodyPr/>
        <a:lstStyle/>
        <a:p>
          <a:r>
            <a:rPr lang="en-US" dirty="0"/>
            <a:t>Delivery</a:t>
          </a:r>
        </a:p>
      </dgm:t>
    </dgm:pt>
    <dgm:pt modelId="{1E016320-9D61-4F85-93A8-8A6525B372D9}" type="parTrans" cxnId="{B719D3B1-92D1-4578-BC30-DAE70FF9D6D8}">
      <dgm:prSet/>
      <dgm:spPr/>
      <dgm:t>
        <a:bodyPr/>
        <a:lstStyle/>
        <a:p>
          <a:endParaRPr lang="en-US"/>
        </a:p>
      </dgm:t>
    </dgm:pt>
    <dgm:pt modelId="{AAA95792-C59F-475E-B8DF-C64A7A1E62CC}" type="sibTrans" cxnId="{B719D3B1-92D1-4578-BC30-DAE70FF9D6D8}">
      <dgm:prSet/>
      <dgm:spPr/>
      <dgm:t>
        <a:bodyPr/>
        <a:lstStyle/>
        <a:p>
          <a:endParaRPr lang="en-US"/>
        </a:p>
      </dgm:t>
    </dgm:pt>
    <dgm:pt modelId="{14854114-B34C-47A9-82E7-40A98BCC447B}">
      <dgm:prSet phldrT="[Text]"/>
      <dgm:spPr/>
      <dgm:t>
        <a:bodyPr/>
        <a:lstStyle/>
        <a:p>
          <a:r>
            <a:rPr lang="en-US" dirty="0"/>
            <a:t>Discovery</a:t>
          </a:r>
        </a:p>
      </dgm:t>
    </dgm:pt>
    <dgm:pt modelId="{7F486384-77F5-40C6-A848-4FBF50E8A99C}" type="parTrans" cxnId="{7DE11552-11D5-46A3-B90F-5199E8FABF78}">
      <dgm:prSet/>
      <dgm:spPr/>
      <dgm:t>
        <a:bodyPr/>
        <a:lstStyle/>
        <a:p>
          <a:endParaRPr lang="en-US"/>
        </a:p>
      </dgm:t>
    </dgm:pt>
    <dgm:pt modelId="{21BE9123-B75A-407B-BFA9-6A1D20045E35}" type="sibTrans" cxnId="{7DE11552-11D5-46A3-B90F-5199E8FABF78}">
      <dgm:prSet/>
      <dgm:spPr/>
      <dgm:t>
        <a:bodyPr/>
        <a:lstStyle/>
        <a:p>
          <a:endParaRPr lang="en-US"/>
        </a:p>
      </dgm:t>
    </dgm:pt>
    <dgm:pt modelId="{51F0CC55-FC70-4E66-8606-D1850750AEAD}" type="pres">
      <dgm:prSet presAssocID="{EAC0662D-0A2C-455B-BA80-EE00C2AE6D4B}" presName="compositeShape" presStyleCnt="0">
        <dgm:presLayoutVars>
          <dgm:chMax val="7"/>
          <dgm:dir/>
          <dgm:resizeHandles val="exact"/>
        </dgm:presLayoutVars>
      </dgm:prSet>
      <dgm:spPr/>
    </dgm:pt>
    <dgm:pt modelId="{2A0903E0-FF45-4B6C-9F7A-337EEAE29E23}" type="pres">
      <dgm:prSet presAssocID="{EAC0662D-0A2C-455B-BA80-EE00C2AE6D4B}" presName="wedge1" presStyleLbl="node1" presStyleIdx="0" presStyleCnt="3"/>
      <dgm:spPr/>
    </dgm:pt>
    <dgm:pt modelId="{F9564233-79C2-4374-88BA-020ADAFD48E3}" type="pres">
      <dgm:prSet presAssocID="{EAC0662D-0A2C-455B-BA80-EE00C2AE6D4B}" presName="dummy1a" presStyleCnt="0"/>
      <dgm:spPr/>
    </dgm:pt>
    <dgm:pt modelId="{4D71FAE8-92F3-4C9B-9417-BDDDBD3CF546}" type="pres">
      <dgm:prSet presAssocID="{EAC0662D-0A2C-455B-BA80-EE00C2AE6D4B}" presName="dummy1b" presStyleCnt="0"/>
      <dgm:spPr/>
    </dgm:pt>
    <dgm:pt modelId="{8993625F-F005-403D-8687-EB7A329AB44C}" type="pres">
      <dgm:prSet presAssocID="{EAC0662D-0A2C-455B-BA80-EE00C2AE6D4B}" presName="wedge1Tx" presStyleLbl="node1" presStyleIdx="0" presStyleCnt="3">
        <dgm:presLayoutVars>
          <dgm:chMax val="0"/>
          <dgm:chPref val="0"/>
          <dgm:bulletEnabled val="1"/>
        </dgm:presLayoutVars>
      </dgm:prSet>
      <dgm:spPr/>
    </dgm:pt>
    <dgm:pt modelId="{515FA1AA-8E35-4B04-851C-BDFD6D836F97}" type="pres">
      <dgm:prSet presAssocID="{EAC0662D-0A2C-455B-BA80-EE00C2AE6D4B}" presName="wedge2" presStyleLbl="node1" presStyleIdx="1" presStyleCnt="3" custScaleY="94062"/>
      <dgm:spPr/>
    </dgm:pt>
    <dgm:pt modelId="{67B7E925-C79F-4C94-A61B-A835862183FA}" type="pres">
      <dgm:prSet presAssocID="{EAC0662D-0A2C-455B-BA80-EE00C2AE6D4B}" presName="dummy2a" presStyleCnt="0"/>
      <dgm:spPr/>
    </dgm:pt>
    <dgm:pt modelId="{6976480C-B723-4E3A-9B3C-455E4CA59239}" type="pres">
      <dgm:prSet presAssocID="{EAC0662D-0A2C-455B-BA80-EE00C2AE6D4B}" presName="dummy2b" presStyleCnt="0"/>
      <dgm:spPr/>
    </dgm:pt>
    <dgm:pt modelId="{B45AC62A-30F2-466B-89F9-670456983949}" type="pres">
      <dgm:prSet presAssocID="{EAC0662D-0A2C-455B-BA80-EE00C2AE6D4B}" presName="wedge2Tx" presStyleLbl="node1" presStyleIdx="1" presStyleCnt="3">
        <dgm:presLayoutVars>
          <dgm:chMax val="0"/>
          <dgm:chPref val="0"/>
          <dgm:bulletEnabled val="1"/>
        </dgm:presLayoutVars>
      </dgm:prSet>
      <dgm:spPr/>
    </dgm:pt>
    <dgm:pt modelId="{7155A1E8-9BEE-442A-8926-FF7DAA396CFF}" type="pres">
      <dgm:prSet presAssocID="{EAC0662D-0A2C-455B-BA80-EE00C2AE6D4B}" presName="wedge3" presStyleLbl="node1" presStyleIdx="2" presStyleCnt="3"/>
      <dgm:spPr/>
    </dgm:pt>
    <dgm:pt modelId="{B51CA672-D77F-4674-A643-8DAD038349F4}" type="pres">
      <dgm:prSet presAssocID="{EAC0662D-0A2C-455B-BA80-EE00C2AE6D4B}" presName="dummy3a" presStyleCnt="0"/>
      <dgm:spPr/>
    </dgm:pt>
    <dgm:pt modelId="{D8DD64CB-91E2-4CC7-AD62-02CDF8DAEDAB}" type="pres">
      <dgm:prSet presAssocID="{EAC0662D-0A2C-455B-BA80-EE00C2AE6D4B}" presName="dummy3b" presStyleCnt="0"/>
      <dgm:spPr/>
    </dgm:pt>
    <dgm:pt modelId="{03C5C5F5-647D-46A2-A77D-ADC7A221EC38}" type="pres">
      <dgm:prSet presAssocID="{EAC0662D-0A2C-455B-BA80-EE00C2AE6D4B}" presName="wedge3Tx" presStyleLbl="node1" presStyleIdx="2" presStyleCnt="3">
        <dgm:presLayoutVars>
          <dgm:chMax val="0"/>
          <dgm:chPref val="0"/>
          <dgm:bulletEnabled val="1"/>
        </dgm:presLayoutVars>
      </dgm:prSet>
      <dgm:spPr/>
    </dgm:pt>
    <dgm:pt modelId="{3F217D43-71BA-4A99-B249-C14F7C8B7079}" type="pres">
      <dgm:prSet presAssocID="{621ED279-4239-44AE-B647-F7337C7B1DC8}" presName="arrowWedge1" presStyleLbl="fgSibTrans2D1" presStyleIdx="0" presStyleCnt="3"/>
      <dgm:spPr/>
    </dgm:pt>
    <dgm:pt modelId="{828BE073-A211-44AC-865B-B301C9E69F7A}" type="pres">
      <dgm:prSet presAssocID="{AAA95792-C59F-475E-B8DF-C64A7A1E62CC}" presName="arrowWedge2" presStyleLbl="fgSibTrans2D1" presStyleIdx="1" presStyleCnt="3"/>
      <dgm:spPr/>
    </dgm:pt>
    <dgm:pt modelId="{DAF441CA-FA39-41EE-BB3D-D2EE0E052E9A}" type="pres">
      <dgm:prSet presAssocID="{21BE9123-B75A-407B-BFA9-6A1D20045E35}" presName="arrowWedge3" presStyleLbl="fgSibTrans2D1" presStyleIdx="2" presStyleCnt="3"/>
      <dgm:spPr/>
    </dgm:pt>
  </dgm:ptLst>
  <dgm:cxnLst>
    <dgm:cxn modelId="{CAFE541F-0F13-4077-BABB-DCC4FC08744D}" type="presOf" srcId="{3550C8BE-BD9C-4192-B517-A437065568AB}" destId="{8993625F-F005-403D-8687-EB7A329AB44C}" srcOrd="1" destOrd="0" presId="urn:microsoft.com/office/officeart/2005/8/layout/cycle8"/>
    <dgm:cxn modelId="{E2597528-200B-42CF-BE39-D41DAE62C384}" type="presOf" srcId="{3550C8BE-BD9C-4192-B517-A437065568AB}" destId="{2A0903E0-FF45-4B6C-9F7A-337EEAE29E23}" srcOrd="0" destOrd="0" presId="urn:microsoft.com/office/officeart/2005/8/layout/cycle8"/>
    <dgm:cxn modelId="{FB1A0036-4A19-4BDC-8BDD-716CC0F6D489}" type="presOf" srcId="{07A511AA-1308-4D59-B9DA-B39A1B1B4287}" destId="{515FA1AA-8E35-4B04-851C-BDFD6D836F97}" srcOrd="0" destOrd="0" presId="urn:microsoft.com/office/officeart/2005/8/layout/cycle8"/>
    <dgm:cxn modelId="{1561B63B-FB0A-468E-B89F-3A6A390554BB}" type="presOf" srcId="{07A511AA-1308-4D59-B9DA-B39A1B1B4287}" destId="{B45AC62A-30F2-466B-89F9-670456983949}" srcOrd="1" destOrd="0" presId="urn:microsoft.com/office/officeart/2005/8/layout/cycle8"/>
    <dgm:cxn modelId="{80351763-CDC9-4E11-B578-05B6750EEC00}" type="presOf" srcId="{14854114-B34C-47A9-82E7-40A98BCC447B}" destId="{03C5C5F5-647D-46A2-A77D-ADC7A221EC38}" srcOrd="1" destOrd="0" presId="urn:microsoft.com/office/officeart/2005/8/layout/cycle8"/>
    <dgm:cxn modelId="{7DE11552-11D5-46A3-B90F-5199E8FABF78}" srcId="{EAC0662D-0A2C-455B-BA80-EE00C2AE6D4B}" destId="{14854114-B34C-47A9-82E7-40A98BCC447B}" srcOrd="2" destOrd="0" parTransId="{7F486384-77F5-40C6-A848-4FBF50E8A99C}" sibTransId="{21BE9123-B75A-407B-BFA9-6A1D20045E35}"/>
    <dgm:cxn modelId="{9BFDE672-F094-4CA7-B1E2-6A99A90FB887}" type="presOf" srcId="{EAC0662D-0A2C-455B-BA80-EE00C2AE6D4B}" destId="{51F0CC55-FC70-4E66-8606-D1850750AEAD}" srcOrd="0" destOrd="0" presId="urn:microsoft.com/office/officeart/2005/8/layout/cycle8"/>
    <dgm:cxn modelId="{AC6FB2AF-35CB-428D-A2A0-0B838A278DD9}" type="presOf" srcId="{14854114-B34C-47A9-82E7-40A98BCC447B}" destId="{7155A1E8-9BEE-442A-8926-FF7DAA396CFF}" srcOrd="0" destOrd="0" presId="urn:microsoft.com/office/officeart/2005/8/layout/cycle8"/>
    <dgm:cxn modelId="{B719D3B1-92D1-4578-BC30-DAE70FF9D6D8}" srcId="{EAC0662D-0A2C-455B-BA80-EE00C2AE6D4B}" destId="{07A511AA-1308-4D59-B9DA-B39A1B1B4287}" srcOrd="1" destOrd="0" parTransId="{1E016320-9D61-4F85-93A8-8A6525B372D9}" sibTransId="{AAA95792-C59F-475E-B8DF-C64A7A1E62CC}"/>
    <dgm:cxn modelId="{D0CCDCCC-4E31-440F-9B12-04DA265DDEFD}" srcId="{EAC0662D-0A2C-455B-BA80-EE00C2AE6D4B}" destId="{3550C8BE-BD9C-4192-B517-A437065568AB}" srcOrd="0" destOrd="0" parTransId="{FB87BFC5-23A7-4DCB-ABF2-3AE9C03468AB}" sibTransId="{621ED279-4239-44AE-B647-F7337C7B1DC8}"/>
    <dgm:cxn modelId="{4F35951D-823C-4B4C-AEFE-A11495A0CE24}" type="presParOf" srcId="{51F0CC55-FC70-4E66-8606-D1850750AEAD}" destId="{2A0903E0-FF45-4B6C-9F7A-337EEAE29E23}" srcOrd="0" destOrd="0" presId="urn:microsoft.com/office/officeart/2005/8/layout/cycle8"/>
    <dgm:cxn modelId="{CEC0B9E1-4671-48FF-8B1B-9E1C0258FF11}" type="presParOf" srcId="{51F0CC55-FC70-4E66-8606-D1850750AEAD}" destId="{F9564233-79C2-4374-88BA-020ADAFD48E3}" srcOrd="1" destOrd="0" presId="urn:microsoft.com/office/officeart/2005/8/layout/cycle8"/>
    <dgm:cxn modelId="{DE848653-B906-4948-A105-FCC92CCB4AB4}" type="presParOf" srcId="{51F0CC55-FC70-4E66-8606-D1850750AEAD}" destId="{4D71FAE8-92F3-4C9B-9417-BDDDBD3CF546}" srcOrd="2" destOrd="0" presId="urn:microsoft.com/office/officeart/2005/8/layout/cycle8"/>
    <dgm:cxn modelId="{4222E903-AD93-46C4-A1B7-F5A540B2A43C}" type="presParOf" srcId="{51F0CC55-FC70-4E66-8606-D1850750AEAD}" destId="{8993625F-F005-403D-8687-EB7A329AB44C}" srcOrd="3" destOrd="0" presId="urn:microsoft.com/office/officeart/2005/8/layout/cycle8"/>
    <dgm:cxn modelId="{E59EE9B0-502B-47BA-8F2D-B55707E3C8DA}" type="presParOf" srcId="{51F0CC55-FC70-4E66-8606-D1850750AEAD}" destId="{515FA1AA-8E35-4B04-851C-BDFD6D836F97}" srcOrd="4" destOrd="0" presId="urn:microsoft.com/office/officeart/2005/8/layout/cycle8"/>
    <dgm:cxn modelId="{133A70EC-8E3A-403D-8013-35F6475A1381}" type="presParOf" srcId="{51F0CC55-FC70-4E66-8606-D1850750AEAD}" destId="{67B7E925-C79F-4C94-A61B-A835862183FA}" srcOrd="5" destOrd="0" presId="urn:microsoft.com/office/officeart/2005/8/layout/cycle8"/>
    <dgm:cxn modelId="{A401F1B7-7D8C-45EF-BD82-0677CEA26D06}" type="presParOf" srcId="{51F0CC55-FC70-4E66-8606-D1850750AEAD}" destId="{6976480C-B723-4E3A-9B3C-455E4CA59239}" srcOrd="6" destOrd="0" presId="urn:microsoft.com/office/officeart/2005/8/layout/cycle8"/>
    <dgm:cxn modelId="{081B8A69-F693-4DF7-9921-591A54168B44}" type="presParOf" srcId="{51F0CC55-FC70-4E66-8606-D1850750AEAD}" destId="{B45AC62A-30F2-466B-89F9-670456983949}" srcOrd="7" destOrd="0" presId="urn:microsoft.com/office/officeart/2005/8/layout/cycle8"/>
    <dgm:cxn modelId="{F040F895-5A72-4F0B-9E4B-91D961EF1A98}" type="presParOf" srcId="{51F0CC55-FC70-4E66-8606-D1850750AEAD}" destId="{7155A1E8-9BEE-442A-8926-FF7DAA396CFF}" srcOrd="8" destOrd="0" presId="urn:microsoft.com/office/officeart/2005/8/layout/cycle8"/>
    <dgm:cxn modelId="{29729A76-1F81-4EDA-8EB9-8D24964A8B6F}" type="presParOf" srcId="{51F0CC55-FC70-4E66-8606-D1850750AEAD}" destId="{B51CA672-D77F-4674-A643-8DAD038349F4}" srcOrd="9" destOrd="0" presId="urn:microsoft.com/office/officeart/2005/8/layout/cycle8"/>
    <dgm:cxn modelId="{32A4396D-3CE5-49AD-85D7-591E7D0F7653}" type="presParOf" srcId="{51F0CC55-FC70-4E66-8606-D1850750AEAD}" destId="{D8DD64CB-91E2-4CC7-AD62-02CDF8DAEDAB}" srcOrd="10" destOrd="0" presId="urn:microsoft.com/office/officeart/2005/8/layout/cycle8"/>
    <dgm:cxn modelId="{15446DEE-67C7-44A5-9E83-83410645FF8C}" type="presParOf" srcId="{51F0CC55-FC70-4E66-8606-D1850750AEAD}" destId="{03C5C5F5-647D-46A2-A77D-ADC7A221EC38}" srcOrd="11" destOrd="0" presId="urn:microsoft.com/office/officeart/2005/8/layout/cycle8"/>
    <dgm:cxn modelId="{6818F6D7-D1C8-4AFB-A1F2-54756D2EF5CA}" type="presParOf" srcId="{51F0CC55-FC70-4E66-8606-D1850750AEAD}" destId="{3F217D43-71BA-4A99-B249-C14F7C8B7079}" srcOrd="12" destOrd="0" presId="urn:microsoft.com/office/officeart/2005/8/layout/cycle8"/>
    <dgm:cxn modelId="{B57066A7-1123-45E8-BAAF-479F9F912E83}" type="presParOf" srcId="{51F0CC55-FC70-4E66-8606-D1850750AEAD}" destId="{828BE073-A211-44AC-865B-B301C9E69F7A}" srcOrd="13" destOrd="0" presId="urn:microsoft.com/office/officeart/2005/8/layout/cycle8"/>
    <dgm:cxn modelId="{A952BF6C-8921-4E67-9D46-0C567E17C02F}" type="presParOf" srcId="{51F0CC55-FC70-4E66-8606-D1850750AEAD}" destId="{DAF441CA-FA39-41EE-BB3D-D2EE0E052E9A}"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103E39A-C915-4236-87EE-8333675B49B7}"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839DDBBE-A185-402C-BFD4-543C2730FFFD}">
      <dgm:prSet phldrT="[Text]" custT="1"/>
      <dgm:spPr/>
      <dgm:t>
        <a:bodyPr/>
        <a:lstStyle/>
        <a:p>
          <a:r>
            <a:rPr lang="en-US" sz="2400" b="1" dirty="0"/>
            <a:t>Benchmark</a:t>
          </a:r>
        </a:p>
      </dgm:t>
    </dgm:pt>
    <dgm:pt modelId="{3CF0C217-F134-4CEE-B792-F00D396CC3A3}" type="parTrans" cxnId="{3A508D08-9B5B-482C-9F14-8A651EEA1837}">
      <dgm:prSet/>
      <dgm:spPr/>
      <dgm:t>
        <a:bodyPr/>
        <a:lstStyle/>
        <a:p>
          <a:endParaRPr lang="en-US"/>
        </a:p>
      </dgm:t>
    </dgm:pt>
    <dgm:pt modelId="{5705403B-A2E3-400F-803D-FE244E2D26C6}" type="sibTrans" cxnId="{3A508D08-9B5B-482C-9F14-8A651EEA1837}">
      <dgm:prSet/>
      <dgm:spPr/>
      <dgm:t>
        <a:bodyPr/>
        <a:lstStyle/>
        <a:p>
          <a:endParaRPr lang="en-US"/>
        </a:p>
      </dgm:t>
    </dgm:pt>
    <dgm:pt modelId="{BA77A5E0-D88F-48CE-B534-2E8A04BDE8CF}">
      <dgm:prSet phldrT="[Text]" custT="1"/>
      <dgm:spPr/>
      <dgm:t>
        <a:bodyPr/>
        <a:lstStyle/>
        <a:p>
          <a:r>
            <a:rPr lang="en-US" sz="2400" dirty="0"/>
            <a:t>Contractor Reduction</a:t>
          </a:r>
        </a:p>
      </dgm:t>
    </dgm:pt>
    <dgm:pt modelId="{811FBF32-8942-4675-8371-F5E73562D95C}" type="parTrans" cxnId="{3534F6B6-0E17-48EF-9501-E5B894537106}">
      <dgm:prSet/>
      <dgm:spPr/>
      <dgm:t>
        <a:bodyPr/>
        <a:lstStyle/>
        <a:p>
          <a:endParaRPr lang="en-US"/>
        </a:p>
      </dgm:t>
    </dgm:pt>
    <dgm:pt modelId="{E7359C57-BD45-4478-996B-B1FE0889F1BB}" type="sibTrans" cxnId="{3534F6B6-0E17-48EF-9501-E5B894537106}">
      <dgm:prSet/>
      <dgm:spPr/>
      <dgm:t>
        <a:bodyPr/>
        <a:lstStyle/>
        <a:p>
          <a:endParaRPr lang="en-US"/>
        </a:p>
      </dgm:t>
    </dgm:pt>
    <dgm:pt modelId="{527F0362-0337-4CB7-AC4C-96C32425D170}">
      <dgm:prSet phldrT="[Text]" custT="1"/>
      <dgm:spPr/>
      <dgm:t>
        <a:bodyPr/>
        <a:lstStyle/>
        <a:p>
          <a:r>
            <a:rPr lang="en-US" sz="2400" dirty="0"/>
            <a:t>20 Contractors </a:t>
          </a:r>
        </a:p>
      </dgm:t>
    </dgm:pt>
    <dgm:pt modelId="{83AD308B-0AAD-46A0-8537-BA8D49CAF6DA}" type="parTrans" cxnId="{33474E2A-DA57-4BE0-AF43-68B8B0420204}">
      <dgm:prSet/>
      <dgm:spPr/>
      <dgm:t>
        <a:bodyPr/>
        <a:lstStyle/>
        <a:p>
          <a:endParaRPr lang="en-US"/>
        </a:p>
      </dgm:t>
    </dgm:pt>
    <dgm:pt modelId="{A9358C1A-D5A5-4AB5-BD4D-CAE21B1F7E5A}" type="sibTrans" cxnId="{33474E2A-DA57-4BE0-AF43-68B8B0420204}">
      <dgm:prSet/>
      <dgm:spPr/>
      <dgm:t>
        <a:bodyPr/>
        <a:lstStyle/>
        <a:p>
          <a:endParaRPr lang="en-US"/>
        </a:p>
      </dgm:t>
    </dgm:pt>
    <dgm:pt modelId="{0DCA56C9-8E67-40AF-AF42-6D9D2DF0301F}">
      <dgm:prSet phldrT="[Text]" custT="1"/>
      <dgm:spPr/>
      <dgm:t>
        <a:bodyPr/>
        <a:lstStyle/>
        <a:p>
          <a:r>
            <a:rPr lang="en-US" sz="2400" b="1" dirty="0"/>
            <a:t>Milestone</a:t>
          </a:r>
        </a:p>
      </dgm:t>
    </dgm:pt>
    <dgm:pt modelId="{71CE6C9B-5235-4C0B-8CFE-D1DDD80BDAA2}" type="parTrans" cxnId="{291E5E99-8DA4-4D82-BE8A-F3DFE3B0E230}">
      <dgm:prSet/>
      <dgm:spPr/>
      <dgm:t>
        <a:bodyPr/>
        <a:lstStyle/>
        <a:p>
          <a:endParaRPr lang="en-US"/>
        </a:p>
      </dgm:t>
    </dgm:pt>
    <dgm:pt modelId="{45EDA8F0-BB88-49F9-BEFE-1F0A16E87290}" type="sibTrans" cxnId="{291E5E99-8DA4-4D82-BE8A-F3DFE3B0E230}">
      <dgm:prSet/>
      <dgm:spPr/>
      <dgm:t>
        <a:bodyPr/>
        <a:lstStyle/>
        <a:p>
          <a:endParaRPr lang="en-US"/>
        </a:p>
      </dgm:t>
    </dgm:pt>
    <dgm:pt modelId="{1D298FE2-9753-4769-A9F4-1931FDE8A918}">
      <dgm:prSet custT="1"/>
      <dgm:spPr/>
      <dgm:t>
        <a:bodyPr/>
        <a:lstStyle/>
        <a:p>
          <a:r>
            <a:rPr lang="en-US" sz="2400" dirty="0"/>
            <a:t>2 months</a:t>
          </a:r>
        </a:p>
      </dgm:t>
    </dgm:pt>
    <dgm:pt modelId="{3AB53544-918A-498C-AE83-A20C71265DE3}" type="parTrans" cxnId="{61907DC0-D4F5-41B6-A9A9-4AA5BB9BDC65}">
      <dgm:prSet/>
      <dgm:spPr/>
      <dgm:t>
        <a:bodyPr/>
        <a:lstStyle/>
        <a:p>
          <a:endParaRPr lang="en-US"/>
        </a:p>
      </dgm:t>
    </dgm:pt>
    <dgm:pt modelId="{27D155EE-98E6-4449-A383-3C1D11783E5E}" type="sibTrans" cxnId="{61907DC0-D4F5-41B6-A9A9-4AA5BB9BDC65}">
      <dgm:prSet/>
      <dgm:spPr/>
      <dgm:t>
        <a:bodyPr/>
        <a:lstStyle/>
        <a:p>
          <a:endParaRPr lang="en-US"/>
        </a:p>
      </dgm:t>
    </dgm:pt>
    <dgm:pt modelId="{80358670-FB05-468C-840C-1F0DBBAB0453}">
      <dgm:prSet custT="1"/>
      <dgm:spPr/>
      <dgm:t>
        <a:bodyPr/>
        <a:lstStyle/>
        <a:p>
          <a:r>
            <a:rPr lang="en-US" sz="1800" b="1" dirty="0"/>
            <a:t>Minimum Acceptable Value</a:t>
          </a:r>
        </a:p>
      </dgm:t>
    </dgm:pt>
    <dgm:pt modelId="{F888D267-3176-49A3-BDEF-68FBCD86A387}" type="parTrans" cxnId="{CCEE2433-EDD1-4D7C-8112-56E0C1858CA0}">
      <dgm:prSet/>
      <dgm:spPr/>
      <dgm:t>
        <a:bodyPr/>
        <a:lstStyle/>
        <a:p>
          <a:endParaRPr lang="en-US"/>
        </a:p>
      </dgm:t>
    </dgm:pt>
    <dgm:pt modelId="{5BFABEE9-8B12-4240-9CB7-8D16E54F9CEA}" type="sibTrans" cxnId="{CCEE2433-EDD1-4D7C-8112-56E0C1858CA0}">
      <dgm:prSet/>
      <dgm:spPr/>
      <dgm:t>
        <a:bodyPr/>
        <a:lstStyle/>
        <a:p>
          <a:endParaRPr lang="en-US"/>
        </a:p>
      </dgm:t>
    </dgm:pt>
    <dgm:pt modelId="{43562A2A-33B7-49CF-BCC8-5EFC80ABB230}">
      <dgm:prSet custT="1"/>
      <dgm:spPr/>
      <dgm:t>
        <a:bodyPr/>
        <a:lstStyle/>
        <a:p>
          <a:r>
            <a:rPr lang="en-US" sz="2400" dirty="0"/>
            <a:t>16 Contractors</a:t>
          </a:r>
        </a:p>
      </dgm:t>
    </dgm:pt>
    <dgm:pt modelId="{8FC6A260-26C5-4017-B5CF-2B414A0F7973}" type="parTrans" cxnId="{711254FB-6CD9-471D-A872-70A58143F2AF}">
      <dgm:prSet/>
      <dgm:spPr/>
      <dgm:t>
        <a:bodyPr/>
        <a:lstStyle/>
        <a:p>
          <a:endParaRPr lang="en-US"/>
        </a:p>
      </dgm:t>
    </dgm:pt>
    <dgm:pt modelId="{C4485191-710E-4A5C-B6E2-B6EBFC2920D8}" type="sibTrans" cxnId="{711254FB-6CD9-471D-A872-70A58143F2AF}">
      <dgm:prSet/>
      <dgm:spPr/>
      <dgm:t>
        <a:bodyPr/>
        <a:lstStyle/>
        <a:p>
          <a:endParaRPr lang="en-US"/>
        </a:p>
      </dgm:t>
    </dgm:pt>
    <dgm:pt modelId="{67597CF8-8A4E-424F-B5B1-2F5B2981124D}">
      <dgm:prSet custT="1"/>
      <dgm:spPr/>
      <dgm:t>
        <a:bodyPr/>
        <a:lstStyle/>
        <a:p>
          <a:r>
            <a:rPr lang="en-US" sz="2400" b="1" dirty="0"/>
            <a:t>Target Value</a:t>
          </a:r>
        </a:p>
      </dgm:t>
    </dgm:pt>
    <dgm:pt modelId="{C7A1678D-5209-4D22-B72F-1BAF36C8DB2F}" type="parTrans" cxnId="{CB1BA376-D913-4AFF-9678-6B97227F9C82}">
      <dgm:prSet/>
      <dgm:spPr/>
      <dgm:t>
        <a:bodyPr/>
        <a:lstStyle/>
        <a:p>
          <a:endParaRPr lang="en-US"/>
        </a:p>
      </dgm:t>
    </dgm:pt>
    <dgm:pt modelId="{79596CD8-64AF-4E93-A805-EDDA80B79D2C}" type="sibTrans" cxnId="{CB1BA376-D913-4AFF-9678-6B97227F9C82}">
      <dgm:prSet/>
      <dgm:spPr/>
      <dgm:t>
        <a:bodyPr/>
        <a:lstStyle/>
        <a:p>
          <a:endParaRPr lang="en-US"/>
        </a:p>
      </dgm:t>
    </dgm:pt>
    <dgm:pt modelId="{E2FFBCF4-FE3A-4B6E-A238-417440027AC1}">
      <dgm:prSet custT="1"/>
      <dgm:spPr/>
      <dgm:t>
        <a:bodyPr/>
        <a:lstStyle/>
        <a:p>
          <a:r>
            <a:rPr lang="en-US" sz="2400" dirty="0"/>
            <a:t>14 Contractors</a:t>
          </a:r>
        </a:p>
      </dgm:t>
    </dgm:pt>
    <dgm:pt modelId="{8CBF1852-8D1C-47F6-A986-A4E5162119E5}" type="parTrans" cxnId="{209C2A69-93AA-4C8B-900A-E78860E7E3A0}">
      <dgm:prSet/>
      <dgm:spPr/>
      <dgm:t>
        <a:bodyPr/>
        <a:lstStyle/>
        <a:p>
          <a:endParaRPr lang="en-US"/>
        </a:p>
      </dgm:t>
    </dgm:pt>
    <dgm:pt modelId="{6716962A-44C1-4F2C-B41F-EA48C5C2AB6E}" type="sibTrans" cxnId="{209C2A69-93AA-4C8B-900A-E78860E7E3A0}">
      <dgm:prSet/>
      <dgm:spPr/>
      <dgm:t>
        <a:bodyPr/>
        <a:lstStyle/>
        <a:p>
          <a:endParaRPr lang="en-US"/>
        </a:p>
      </dgm:t>
    </dgm:pt>
    <dgm:pt modelId="{D061751B-1413-4C85-8D5F-5EB960680C85}">
      <dgm:prSet custT="1"/>
      <dgm:spPr/>
      <dgm:t>
        <a:bodyPr/>
        <a:lstStyle/>
        <a:p>
          <a:r>
            <a:rPr lang="en-US" sz="2400" b="1" dirty="0"/>
            <a:t>Metric	</a:t>
          </a:r>
          <a:endParaRPr lang="en-US" dirty="0"/>
        </a:p>
      </dgm:t>
    </dgm:pt>
    <dgm:pt modelId="{7DADA66A-6E69-4DAA-A897-12A980AD82D8}" type="parTrans" cxnId="{C5195059-43AC-4C4F-91FE-8BC98E57DBDC}">
      <dgm:prSet/>
      <dgm:spPr/>
      <dgm:t>
        <a:bodyPr/>
        <a:lstStyle/>
        <a:p>
          <a:endParaRPr lang="en-US"/>
        </a:p>
      </dgm:t>
    </dgm:pt>
    <dgm:pt modelId="{366536D3-C031-4D89-8A4D-DAB7DDFB9551}" type="sibTrans" cxnId="{C5195059-43AC-4C4F-91FE-8BC98E57DBDC}">
      <dgm:prSet/>
      <dgm:spPr/>
      <dgm:t>
        <a:bodyPr/>
        <a:lstStyle/>
        <a:p>
          <a:endParaRPr lang="en-US"/>
        </a:p>
      </dgm:t>
    </dgm:pt>
    <dgm:pt modelId="{BA3E328A-AAD5-4BDD-BFAB-26C18AA0308E}" type="pres">
      <dgm:prSet presAssocID="{9103E39A-C915-4236-87EE-8333675B49B7}" presName="Name0" presStyleCnt="0">
        <dgm:presLayoutVars>
          <dgm:dir/>
          <dgm:animLvl val="lvl"/>
          <dgm:resizeHandles/>
        </dgm:presLayoutVars>
      </dgm:prSet>
      <dgm:spPr/>
    </dgm:pt>
    <dgm:pt modelId="{FC862422-CC1C-421B-9FCE-298FABBF3687}" type="pres">
      <dgm:prSet presAssocID="{D061751B-1413-4C85-8D5F-5EB960680C85}" presName="linNode" presStyleCnt="0"/>
      <dgm:spPr/>
    </dgm:pt>
    <dgm:pt modelId="{7CF672CD-D610-4BE4-AEF4-AA8346C439DD}" type="pres">
      <dgm:prSet presAssocID="{D061751B-1413-4C85-8D5F-5EB960680C85}" presName="parentShp" presStyleLbl="node1" presStyleIdx="0" presStyleCnt="5">
        <dgm:presLayoutVars>
          <dgm:bulletEnabled val="1"/>
        </dgm:presLayoutVars>
      </dgm:prSet>
      <dgm:spPr/>
    </dgm:pt>
    <dgm:pt modelId="{9CF4D217-E423-4F70-A068-D767E12CCDE4}" type="pres">
      <dgm:prSet presAssocID="{D061751B-1413-4C85-8D5F-5EB960680C85}" presName="childShp" presStyleLbl="bgAccFollowNode1" presStyleIdx="0" presStyleCnt="5" custScaleX="105468">
        <dgm:presLayoutVars>
          <dgm:bulletEnabled val="1"/>
        </dgm:presLayoutVars>
      </dgm:prSet>
      <dgm:spPr/>
    </dgm:pt>
    <dgm:pt modelId="{6811CD7F-3E76-4F5A-80D5-F40026B7B1A9}" type="pres">
      <dgm:prSet presAssocID="{366536D3-C031-4D89-8A4D-DAB7DDFB9551}" presName="spacing" presStyleCnt="0"/>
      <dgm:spPr/>
    </dgm:pt>
    <dgm:pt modelId="{888AD82F-4750-4620-A6D8-3AE607A16FAC}" type="pres">
      <dgm:prSet presAssocID="{839DDBBE-A185-402C-BFD4-543C2730FFFD}" presName="linNode" presStyleCnt="0"/>
      <dgm:spPr/>
    </dgm:pt>
    <dgm:pt modelId="{AC6CA6A8-D9AA-4662-BAC4-8E0C04006BDE}" type="pres">
      <dgm:prSet presAssocID="{839DDBBE-A185-402C-BFD4-543C2730FFFD}" presName="parentShp" presStyleLbl="node1" presStyleIdx="1" presStyleCnt="5" custLinFactNeighborX="-576" custLinFactNeighborY="4656">
        <dgm:presLayoutVars>
          <dgm:bulletEnabled val="1"/>
        </dgm:presLayoutVars>
      </dgm:prSet>
      <dgm:spPr/>
    </dgm:pt>
    <dgm:pt modelId="{AAF94595-F656-441C-8420-919F8BF6240B}" type="pres">
      <dgm:prSet presAssocID="{839DDBBE-A185-402C-BFD4-543C2730FFFD}" presName="childShp" presStyleLbl="bgAccFollowNode1" presStyleIdx="1" presStyleCnt="5">
        <dgm:presLayoutVars>
          <dgm:bulletEnabled val="1"/>
        </dgm:presLayoutVars>
      </dgm:prSet>
      <dgm:spPr/>
    </dgm:pt>
    <dgm:pt modelId="{743ECBF3-1CA7-48ED-BBA6-5FB5A3290332}" type="pres">
      <dgm:prSet presAssocID="{5705403B-A2E3-400F-803D-FE244E2D26C6}" presName="spacing" presStyleCnt="0"/>
      <dgm:spPr/>
    </dgm:pt>
    <dgm:pt modelId="{CE2FC2C8-0FFA-4813-A359-9889A1679518}" type="pres">
      <dgm:prSet presAssocID="{0DCA56C9-8E67-40AF-AF42-6D9D2DF0301F}" presName="linNode" presStyleCnt="0"/>
      <dgm:spPr/>
    </dgm:pt>
    <dgm:pt modelId="{570BA18B-F93F-42A6-807E-9CF335D3FA9F}" type="pres">
      <dgm:prSet presAssocID="{0DCA56C9-8E67-40AF-AF42-6D9D2DF0301F}" presName="parentShp" presStyleLbl="node1" presStyleIdx="2" presStyleCnt="5">
        <dgm:presLayoutVars>
          <dgm:bulletEnabled val="1"/>
        </dgm:presLayoutVars>
      </dgm:prSet>
      <dgm:spPr/>
    </dgm:pt>
    <dgm:pt modelId="{FBD76010-BE12-42CF-9C19-7D91F980D3D7}" type="pres">
      <dgm:prSet presAssocID="{0DCA56C9-8E67-40AF-AF42-6D9D2DF0301F}" presName="childShp" presStyleLbl="bgAccFollowNode1" presStyleIdx="2" presStyleCnt="5">
        <dgm:presLayoutVars>
          <dgm:bulletEnabled val="1"/>
        </dgm:presLayoutVars>
      </dgm:prSet>
      <dgm:spPr/>
    </dgm:pt>
    <dgm:pt modelId="{94A1A4C8-7DC1-490F-AB29-C6818D934AB9}" type="pres">
      <dgm:prSet presAssocID="{45EDA8F0-BB88-49F9-BEFE-1F0A16E87290}" presName="spacing" presStyleCnt="0"/>
      <dgm:spPr/>
    </dgm:pt>
    <dgm:pt modelId="{ADC8FCFD-EDC2-41C4-A6D4-F10194D19285}" type="pres">
      <dgm:prSet presAssocID="{80358670-FB05-468C-840C-1F0DBBAB0453}" presName="linNode" presStyleCnt="0"/>
      <dgm:spPr/>
    </dgm:pt>
    <dgm:pt modelId="{359A3D25-6866-4903-B399-17B562215A49}" type="pres">
      <dgm:prSet presAssocID="{80358670-FB05-468C-840C-1F0DBBAB0453}" presName="parentShp" presStyleLbl="node1" presStyleIdx="3" presStyleCnt="5">
        <dgm:presLayoutVars>
          <dgm:bulletEnabled val="1"/>
        </dgm:presLayoutVars>
      </dgm:prSet>
      <dgm:spPr/>
    </dgm:pt>
    <dgm:pt modelId="{A055CC55-C3BF-4080-A05F-119F575C9BAD}" type="pres">
      <dgm:prSet presAssocID="{80358670-FB05-468C-840C-1F0DBBAB0453}" presName="childShp" presStyleLbl="bgAccFollowNode1" presStyleIdx="3" presStyleCnt="5">
        <dgm:presLayoutVars>
          <dgm:bulletEnabled val="1"/>
        </dgm:presLayoutVars>
      </dgm:prSet>
      <dgm:spPr/>
    </dgm:pt>
    <dgm:pt modelId="{B8B5FC3F-F3B1-43C4-AC11-91BCD374FF18}" type="pres">
      <dgm:prSet presAssocID="{5BFABEE9-8B12-4240-9CB7-8D16E54F9CEA}" presName="spacing" presStyleCnt="0"/>
      <dgm:spPr/>
    </dgm:pt>
    <dgm:pt modelId="{9CC908AF-0F5A-4535-88AC-EEC174AED8FB}" type="pres">
      <dgm:prSet presAssocID="{67597CF8-8A4E-424F-B5B1-2F5B2981124D}" presName="linNode" presStyleCnt="0"/>
      <dgm:spPr/>
    </dgm:pt>
    <dgm:pt modelId="{09B056DC-E16F-42E7-B121-96B7AA40AF99}" type="pres">
      <dgm:prSet presAssocID="{67597CF8-8A4E-424F-B5B1-2F5B2981124D}" presName="parentShp" presStyleLbl="node1" presStyleIdx="4" presStyleCnt="5">
        <dgm:presLayoutVars>
          <dgm:bulletEnabled val="1"/>
        </dgm:presLayoutVars>
      </dgm:prSet>
      <dgm:spPr/>
    </dgm:pt>
    <dgm:pt modelId="{AE5A1ECE-976F-48DE-856A-38D9273204FD}" type="pres">
      <dgm:prSet presAssocID="{67597CF8-8A4E-424F-B5B1-2F5B2981124D}" presName="childShp" presStyleLbl="bgAccFollowNode1" presStyleIdx="4" presStyleCnt="5">
        <dgm:presLayoutVars>
          <dgm:bulletEnabled val="1"/>
        </dgm:presLayoutVars>
      </dgm:prSet>
      <dgm:spPr/>
    </dgm:pt>
  </dgm:ptLst>
  <dgm:cxnLst>
    <dgm:cxn modelId="{3A508D08-9B5B-482C-9F14-8A651EEA1837}" srcId="{9103E39A-C915-4236-87EE-8333675B49B7}" destId="{839DDBBE-A185-402C-BFD4-543C2730FFFD}" srcOrd="1" destOrd="0" parTransId="{3CF0C217-F134-4CEE-B792-F00D396CC3A3}" sibTransId="{5705403B-A2E3-400F-803D-FE244E2D26C6}"/>
    <dgm:cxn modelId="{EA11130D-C821-4DC1-93CC-2BC813DBAADC}" type="presOf" srcId="{527F0362-0337-4CB7-AC4C-96C32425D170}" destId="{AAF94595-F656-441C-8420-919F8BF6240B}" srcOrd="0" destOrd="0" presId="urn:microsoft.com/office/officeart/2005/8/layout/vList6"/>
    <dgm:cxn modelId="{CB378F13-EF39-4587-984C-66A80B9867EF}" type="presOf" srcId="{0DCA56C9-8E67-40AF-AF42-6D9D2DF0301F}" destId="{570BA18B-F93F-42A6-807E-9CF335D3FA9F}" srcOrd="0" destOrd="0" presId="urn:microsoft.com/office/officeart/2005/8/layout/vList6"/>
    <dgm:cxn modelId="{33474E2A-DA57-4BE0-AF43-68B8B0420204}" srcId="{839DDBBE-A185-402C-BFD4-543C2730FFFD}" destId="{527F0362-0337-4CB7-AC4C-96C32425D170}" srcOrd="0" destOrd="0" parTransId="{83AD308B-0AAD-46A0-8537-BA8D49CAF6DA}" sibTransId="{A9358C1A-D5A5-4AB5-BD4D-CAE21B1F7E5A}"/>
    <dgm:cxn modelId="{CCEE2433-EDD1-4D7C-8112-56E0C1858CA0}" srcId="{9103E39A-C915-4236-87EE-8333675B49B7}" destId="{80358670-FB05-468C-840C-1F0DBBAB0453}" srcOrd="3" destOrd="0" parTransId="{F888D267-3176-49A3-BDEF-68FBCD86A387}" sibTransId="{5BFABEE9-8B12-4240-9CB7-8D16E54F9CEA}"/>
    <dgm:cxn modelId="{886A7D60-665E-47CB-BEBD-3A8773EEE5A9}" type="presOf" srcId="{D061751B-1413-4C85-8D5F-5EB960680C85}" destId="{7CF672CD-D610-4BE4-AEF4-AA8346C439DD}" srcOrd="0" destOrd="0" presId="urn:microsoft.com/office/officeart/2005/8/layout/vList6"/>
    <dgm:cxn modelId="{209C2A69-93AA-4C8B-900A-E78860E7E3A0}" srcId="{67597CF8-8A4E-424F-B5B1-2F5B2981124D}" destId="{E2FFBCF4-FE3A-4B6E-A238-417440027AC1}" srcOrd="0" destOrd="0" parTransId="{8CBF1852-8D1C-47F6-A986-A4E5162119E5}" sibTransId="{6716962A-44C1-4F2C-B41F-EA48C5C2AB6E}"/>
    <dgm:cxn modelId="{286CCB4C-A157-4876-A034-3790614923A1}" type="presOf" srcId="{839DDBBE-A185-402C-BFD4-543C2730FFFD}" destId="{AC6CA6A8-D9AA-4662-BAC4-8E0C04006BDE}" srcOrd="0" destOrd="0" presId="urn:microsoft.com/office/officeart/2005/8/layout/vList6"/>
    <dgm:cxn modelId="{C593534D-0227-490A-B2AE-656CB1C01131}" type="presOf" srcId="{80358670-FB05-468C-840C-1F0DBBAB0453}" destId="{359A3D25-6866-4903-B399-17B562215A49}" srcOrd="0" destOrd="0" presId="urn:microsoft.com/office/officeart/2005/8/layout/vList6"/>
    <dgm:cxn modelId="{CB1BA376-D913-4AFF-9678-6B97227F9C82}" srcId="{9103E39A-C915-4236-87EE-8333675B49B7}" destId="{67597CF8-8A4E-424F-B5B1-2F5B2981124D}" srcOrd="4" destOrd="0" parTransId="{C7A1678D-5209-4D22-B72F-1BAF36C8DB2F}" sibTransId="{79596CD8-64AF-4E93-A805-EDDA80B79D2C}"/>
    <dgm:cxn modelId="{C5195059-43AC-4C4F-91FE-8BC98E57DBDC}" srcId="{9103E39A-C915-4236-87EE-8333675B49B7}" destId="{D061751B-1413-4C85-8D5F-5EB960680C85}" srcOrd="0" destOrd="0" parTransId="{7DADA66A-6E69-4DAA-A897-12A980AD82D8}" sibTransId="{366536D3-C031-4D89-8A4D-DAB7DDFB9551}"/>
    <dgm:cxn modelId="{9FB4B579-0E03-4093-8513-016FDF4FB65B}" type="presOf" srcId="{9103E39A-C915-4236-87EE-8333675B49B7}" destId="{BA3E328A-AAD5-4BDD-BFAB-26C18AA0308E}" srcOrd="0" destOrd="0" presId="urn:microsoft.com/office/officeart/2005/8/layout/vList6"/>
    <dgm:cxn modelId="{66D12896-84A2-4B57-ACD8-14473422CCC2}" type="presOf" srcId="{BA77A5E0-D88F-48CE-B534-2E8A04BDE8CF}" destId="{9CF4D217-E423-4F70-A068-D767E12CCDE4}" srcOrd="0" destOrd="0" presId="urn:microsoft.com/office/officeart/2005/8/layout/vList6"/>
    <dgm:cxn modelId="{291E5E99-8DA4-4D82-BE8A-F3DFE3B0E230}" srcId="{9103E39A-C915-4236-87EE-8333675B49B7}" destId="{0DCA56C9-8E67-40AF-AF42-6D9D2DF0301F}" srcOrd="2" destOrd="0" parTransId="{71CE6C9B-5235-4C0B-8CFE-D1DDD80BDAA2}" sibTransId="{45EDA8F0-BB88-49F9-BEFE-1F0A16E87290}"/>
    <dgm:cxn modelId="{F09C8EA2-31C8-4059-B1ED-0C8A458026A5}" type="presOf" srcId="{67597CF8-8A4E-424F-B5B1-2F5B2981124D}" destId="{09B056DC-E16F-42E7-B121-96B7AA40AF99}" srcOrd="0" destOrd="0" presId="urn:microsoft.com/office/officeart/2005/8/layout/vList6"/>
    <dgm:cxn modelId="{5272AAA7-3D33-423C-B868-07BF3F918CE2}" type="presOf" srcId="{43562A2A-33B7-49CF-BCC8-5EFC80ABB230}" destId="{A055CC55-C3BF-4080-A05F-119F575C9BAD}" srcOrd="0" destOrd="0" presId="urn:microsoft.com/office/officeart/2005/8/layout/vList6"/>
    <dgm:cxn modelId="{3534F6B6-0E17-48EF-9501-E5B894537106}" srcId="{D061751B-1413-4C85-8D5F-5EB960680C85}" destId="{BA77A5E0-D88F-48CE-B534-2E8A04BDE8CF}" srcOrd="0" destOrd="0" parTransId="{811FBF32-8942-4675-8371-F5E73562D95C}" sibTransId="{E7359C57-BD45-4478-996B-B1FE0889F1BB}"/>
    <dgm:cxn modelId="{5F269DB8-4453-48C2-9B2D-AEC232140B32}" type="presOf" srcId="{E2FFBCF4-FE3A-4B6E-A238-417440027AC1}" destId="{AE5A1ECE-976F-48DE-856A-38D9273204FD}" srcOrd="0" destOrd="0" presId="urn:microsoft.com/office/officeart/2005/8/layout/vList6"/>
    <dgm:cxn modelId="{61907DC0-D4F5-41B6-A9A9-4AA5BB9BDC65}" srcId="{0DCA56C9-8E67-40AF-AF42-6D9D2DF0301F}" destId="{1D298FE2-9753-4769-A9F4-1931FDE8A918}" srcOrd="0" destOrd="0" parTransId="{3AB53544-918A-498C-AE83-A20C71265DE3}" sibTransId="{27D155EE-98E6-4449-A383-3C1D11783E5E}"/>
    <dgm:cxn modelId="{48FD5BEF-9CB9-455F-BAC9-8AC0CCD9A221}" type="presOf" srcId="{1D298FE2-9753-4769-A9F4-1931FDE8A918}" destId="{FBD76010-BE12-42CF-9C19-7D91F980D3D7}" srcOrd="0" destOrd="0" presId="urn:microsoft.com/office/officeart/2005/8/layout/vList6"/>
    <dgm:cxn modelId="{711254FB-6CD9-471D-A872-70A58143F2AF}" srcId="{80358670-FB05-468C-840C-1F0DBBAB0453}" destId="{43562A2A-33B7-49CF-BCC8-5EFC80ABB230}" srcOrd="0" destOrd="0" parTransId="{8FC6A260-26C5-4017-B5CF-2B414A0F7973}" sibTransId="{C4485191-710E-4A5C-B6E2-B6EBFC2920D8}"/>
    <dgm:cxn modelId="{89472D18-1735-4D96-AC53-4EA43B2B980D}" type="presParOf" srcId="{BA3E328A-AAD5-4BDD-BFAB-26C18AA0308E}" destId="{FC862422-CC1C-421B-9FCE-298FABBF3687}" srcOrd="0" destOrd="0" presId="urn:microsoft.com/office/officeart/2005/8/layout/vList6"/>
    <dgm:cxn modelId="{41931C3E-74F3-4392-832E-DF403489A965}" type="presParOf" srcId="{FC862422-CC1C-421B-9FCE-298FABBF3687}" destId="{7CF672CD-D610-4BE4-AEF4-AA8346C439DD}" srcOrd="0" destOrd="0" presId="urn:microsoft.com/office/officeart/2005/8/layout/vList6"/>
    <dgm:cxn modelId="{B3EE14CD-55D0-44A5-AA19-1120F33EC936}" type="presParOf" srcId="{FC862422-CC1C-421B-9FCE-298FABBF3687}" destId="{9CF4D217-E423-4F70-A068-D767E12CCDE4}" srcOrd="1" destOrd="0" presId="urn:microsoft.com/office/officeart/2005/8/layout/vList6"/>
    <dgm:cxn modelId="{20FA387B-F3ED-424E-94AA-5CBC2FE59835}" type="presParOf" srcId="{BA3E328A-AAD5-4BDD-BFAB-26C18AA0308E}" destId="{6811CD7F-3E76-4F5A-80D5-F40026B7B1A9}" srcOrd="1" destOrd="0" presId="urn:microsoft.com/office/officeart/2005/8/layout/vList6"/>
    <dgm:cxn modelId="{E7072ABE-0D51-4545-9E0F-CEFBF2AA0B3D}" type="presParOf" srcId="{BA3E328A-AAD5-4BDD-BFAB-26C18AA0308E}" destId="{888AD82F-4750-4620-A6D8-3AE607A16FAC}" srcOrd="2" destOrd="0" presId="urn:microsoft.com/office/officeart/2005/8/layout/vList6"/>
    <dgm:cxn modelId="{E50725F5-5AEB-46D6-A8F0-67BD760D0E18}" type="presParOf" srcId="{888AD82F-4750-4620-A6D8-3AE607A16FAC}" destId="{AC6CA6A8-D9AA-4662-BAC4-8E0C04006BDE}" srcOrd="0" destOrd="0" presId="urn:microsoft.com/office/officeart/2005/8/layout/vList6"/>
    <dgm:cxn modelId="{FE9CE65B-A1F7-4DF3-BA19-4E183B2FD2EE}" type="presParOf" srcId="{888AD82F-4750-4620-A6D8-3AE607A16FAC}" destId="{AAF94595-F656-441C-8420-919F8BF6240B}" srcOrd="1" destOrd="0" presId="urn:microsoft.com/office/officeart/2005/8/layout/vList6"/>
    <dgm:cxn modelId="{9F39ED3A-B7A4-4BCD-8453-A57D305B9145}" type="presParOf" srcId="{BA3E328A-AAD5-4BDD-BFAB-26C18AA0308E}" destId="{743ECBF3-1CA7-48ED-BBA6-5FB5A3290332}" srcOrd="3" destOrd="0" presId="urn:microsoft.com/office/officeart/2005/8/layout/vList6"/>
    <dgm:cxn modelId="{4D90218D-DAAC-46D0-AE4B-94D7ED5E01A2}" type="presParOf" srcId="{BA3E328A-AAD5-4BDD-BFAB-26C18AA0308E}" destId="{CE2FC2C8-0FFA-4813-A359-9889A1679518}" srcOrd="4" destOrd="0" presId="urn:microsoft.com/office/officeart/2005/8/layout/vList6"/>
    <dgm:cxn modelId="{338A8412-7110-4ED1-A9DD-D34880006701}" type="presParOf" srcId="{CE2FC2C8-0FFA-4813-A359-9889A1679518}" destId="{570BA18B-F93F-42A6-807E-9CF335D3FA9F}" srcOrd="0" destOrd="0" presId="urn:microsoft.com/office/officeart/2005/8/layout/vList6"/>
    <dgm:cxn modelId="{BE064D6D-D8EE-460D-BD8C-177747C8DEAC}" type="presParOf" srcId="{CE2FC2C8-0FFA-4813-A359-9889A1679518}" destId="{FBD76010-BE12-42CF-9C19-7D91F980D3D7}" srcOrd="1" destOrd="0" presId="urn:microsoft.com/office/officeart/2005/8/layout/vList6"/>
    <dgm:cxn modelId="{6C7B9A98-B018-42C8-A096-C2705565AD6F}" type="presParOf" srcId="{BA3E328A-AAD5-4BDD-BFAB-26C18AA0308E}" destId="{94A1A4C8-7DC1-490F-AB29-C6818D934AB9}" srcOrd="5" destOrd="0" presId="urn:microsoft.com/office/officeart/2005/8/layout/vList6"/>
    <dgm:cxn modelId="{A99B7F7B-AEB4-4F40-BE99-AB3C52C39E85}" type="presParOf" srcId="{BA3E328A-AAD5-4BDD-BFAB-26C18AA0308E}" destId="{ADC8FCFD-EDC2-41C4-A6D4-F10194D19285}" srcOrd="6" destOrd="0" presId="urn:microsoft.com/office/officeart/2005/8/layout/vList6"/>
    <dgm:cxn modelId="{0CE44C8D-C313-4F36-ADDD-0E85AF6331BF}" type="presParOf" srcId="{ADC8FCFD-EDC2-41C4-A6D4-F10194D19285}" destId="{359A3D25-6866-4903-B399-17B562215A49}" srcOrd="0" destOrd="0" presId="urn:microsoft.com/office/officeart/2005/8/layout/vList6"/>
    <dgm:cxn modelId="{BB1452DF-0E3A-402C-A5F7-B03731BD7400}" type="presParOf" srcId="{ADC8FCFD-EDC2-41C4-A6D4-F10194D19285}" destId="{A055CC55-C3BF-4080-A05F-119F575C9BAD}" srcOrd="1" destOrd="0" presId="urn:microsoft.com/office/officeart/2005/8/layout/vList6"/>
    <dgm:cxn modelId="{F4B4BF95-0D5A-4181-90ED-2D184F8C996F}" type="presParOf" srcId="{BA3E328A-AAD5-4BDD-BFAB-26C18AA0308E}" destId="{B8B5FC3F-F3B1-43C4-AC11-91BCD374FF18}" srcOrd="7" destOrd="0" presId="urn:microsoft.com/office/officeart/2005/8/layout/vList6"/>
    <dgm:cxn modelId="{FDD212E8-780C-4888-96D6-7200BAD7EA39}" type="presParOf" srcId="{BA3E328A-AAD5-4BDD-BFAB-26C18AA0308E}" destId="{9CC908AF-0F5A-4535-88AC-EEC174AED8FB}" srcOrd="8" destOrd="0" presId="urn:microsoft.com/office/officeart/2005/8/layout/vList6"/>
    <dgm:cxn modelId="{1A5A609D-C985-40C3-BEB2-AF86EF85F1CA}" type="presParOf" srcId="{9CC908AF-0F5A-4535-88AC-EEC174AED8FB}" destId="{09B056DC-E16F-42E7-B121-96B7AA40AF99}" srcOrd="0" destOrd="0" presId="urn:microsoft.com/office/officeart/2005/8/layout/vList6"/>
    <dgm:cxn modelId="{5DBFCB82-A54F-420E-9383-375355860E28}" type="presParOf" srcId="{9CC908AF-0F5A-4535-88AC-EEC174AED8FB}" destId="{AE5A1ECE-976F-48DE-856A-38D9273204F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903E0-FF45-4B6C-9F7A-337EEAE29E23}">
      <dsp:nvSpPr>
        <dsp:cNvPr id="0" name=""/>
        <dsp:cNvSpPr/>
      </dsp:nvSpPr>
      <dsp:spPr>
        <a:xfrm>
          <a:off x="2458546" y="438889"/>
          <a:ext cx="4758854" cy="4758854"/>
        </a:xfrm>
        <a:prstGeom prst="pie">
          <a:avLst>
            <a:gd name="adj1" fmla="val 16200000"/>
            <a:gd name="adj2" fmla="val 180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Refinement</a:t>
          </a:r>
        </a:p>
      </dsp:txBody>
      <dsp:txXfrm>
        <a:off x="4966576" y="1447313"/>
        <a:ext cx="1699590" cy="1416325"/>
      </dsp:txXfrm>
    </dsp:sp>
    <dsp:sp modelId="{515FA1AA-8E35-4B04-851C-BDFD6D836F97}">
      <dsp:nvSpPr>
        <dsp:cNvPr id="0" name=""/>
        <dsp:cNvSpPr/>
      </dsp:nvSpPr>
      <dsp:spPr>
        <a:xfrm>
          <a:off x="2360536" y="750139"/>
          <a:ext cx="4758854" cy="4476273"/>
        </a:xfrm>
        <a:prstGeom prst="pie">
          <a:avLst>
            <a:gd name="adj1" fmla="val 1800000"/>
            <a:gd name="adj2" fmla="val 900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Delivery</a:t>
          </a:r>
        </a:p>
      </dsp:txBody>
      <dsp:txXfrm>
        <a:off x="3493597" y="3654388"/>
        <a:ext cx="2549386" cy="1172357"/>
      </dsp:txXfrm>
    </dsp:sp>
    <dsp:sp modelId="{7155A1E8-9BEE-442A-8926-FF7DAA396CFF}">
      <dsp:nvSpPr>
        <dsp:cNvPr id="0" name=""/>
        <dsp:cNvSpPr/>
      </dsp:nvSpPr>
      <dsp:spPr>
        <a:xfrm>
          <a:off x="2262526" y="438889"/>
          <a:ext cx="4758854" cy="4758854"/>
        </a:xfrm>
        <a:prstGeom prst="pie">
          <a:avLst>
            <a:gd name="adj1" fmla="val 9000000"/>
            <a:gd name="adj2" fmla="val 1620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Discovery</a:t>
          </a:r>
        </a:p>
      </dsp:txBody>
      <dsp:txXfrm>
        <a:off x="2813760" y="1447313"/>
        <a:ext cx="1699590" cy="1416325"/>
      </dsp:txXfrm>
    </dsp:sp>
    <dsp:sp modelId="{3F217D43-71BA-4A99-B249-C14F7C8B7079}">
      <dsp:nvSpPr>
        <dsp:cNvPr id="0" name=""/>
        <dsp:cNvSpPr/>
      </dsp:nvSpPr>
      <dsp:spPr>
        <a:xfrm>
          <a:off x="2164343" y="144294"/>
          <a:ext cx="5348046" cy="5348046"/>
        </a:xfrm>
        <a:prstGeom prst="circularArrow">
          <a:avLst>
            <a:gd name="adj1" fmla="val 5085"/>
            <a:gd name="adj2" fmla="val 327528"/>
            <a:gd name="adj3" fmla="val 1472472"/>
            <a:gd name="adj4" fmla="val 16199432"/>
            <a:gd name="adj5" fmla="val 5932"/>
          </a:avLst>
        </a:prstGeom>
        <a:gradFill rotWithShape="0">
          <a:gsLst>
            <a:gs pos="0">
              <a:schemeClr val="accent3">
                <a:tint val="60000"/>
                <a:hueOff val="0"/>
                <a:satOff val="0"/>
                <a:lumOff val="0"/>
                <a:alphaOff val="0"/>
                <a:tint val="96000"/>
                <a:lumMod val="100000"/>
              </a:schemeClr>
            </a:gs>
            <a:gs pos="78000">
              <a:schemeClr val="accent3">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28BE073-A211-44AC-865B-B301C9E69F7A}">
      <dsp:nvSpPr>
        <dsp:cNvPr id="0" name=""/>
        <dsp:cNvSpPr/>
      </dsp:nvSpPr>
      <dsp:spPr>
        <a:xfrm>
          <a:off x="2065940" y="315021"/>
          <a:ext cx="5348046" cy="5348046"/>
        </a:xfrm>
        <a:prstGeom prst="circularArrow">
          <a:avLst>
            <a:gd name="adj1" fmla="val 5085"/>
            <a:gd name="adj2" fmla="val 327528"/>
            <a:gd name="adj3" fmla="val 8671970"/>
            <a:gd name="adj4" fmla="val 1800502"/>
            <a:gd name="adj5" fmla="val 5932"/>
          </a:avLst>
        </a:prstGeom>
        <a:gradFill rotWithShape="0">
          <a:gsLst>
            <a:gs pos="0">
              <a:schemeClr val="accent3">
                <a:tint val="60000"/>
                <a:hueOff val="0"/>
                <a:satOff val="0"/>
                <a:lumOff val="0"/>
                <a:alphaOff val="0"/>
                <a:tint val="96000"/>
                <a:lumMod val="100000"/>
              </a:schemeClr>
            </a:gs>
            <a:gs pos="78000">
              <a:schemeClr val="accent3">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AF441CA-FA39-41EE-BB3D-D2EE0E052E9A}">
      <dsp:nvSpPr>
        <dsp:cNvPr id="0" name=""/>
        <dsp:cNvSpPr/>
      </dsp:nvSpPr>
      <dsp:spPr>
        <a:xfrm>
          <a:off x="1967538" y="144294"/>
          <a:ext cx="5348046" cy="5348046"/>
        </a:xfrm>
        <a:prstGeom prst="circularArrow">
          <a:avLst>
            <a:gd name="adj1" fmla="val 5085"/>
            <a:gd name="adj2" fmla="val 327528"/>
            <a:gd name="adj3" fmla="val 15873039"/>
            <a:gd name="adj4" fmla="val 9000000"/>
            <a:gd name="adj5" fmla="val 5932"/>
          </a:avLst>
        </a:prstGeom>
        <a:gradFill rotWithShape="0">
          <a:gsLst>
            <a:gs pos="0">
              <a:schemeClr val="accent3">
                <a:tint val="60000"/>
                <a:hueOff val="0"/>
                <a:satOff val="0"/>
                <a:lumOff val="0"/>
                <a:alphaOff val="0"/>
                <a:tint val="96000"/>
                <a:lumMod val="100000"/>
              </a:schemeClr>
            </a:gs>
            <a:gs pos="78000">
              <a:schemeClr val="accent3">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4D217-E423-4F70-A068-D767E12CCDE4}">
      <dsp:nvSpPr>
        <dsp:cNvPr id="0" name=""/>
        <dsp:cNvSpPr/>
      </dsp:nvSpPr>
      <dsp:spPr>
        <a:xfrm>
          <a:off x="2229416" y="1141"/>
          <a:ext cx="3524815" cy="618009"/>
        </a:xfrm>
        <a:prstGeom prst="rightArrow">
          <a:avLst>
            <a:gd name="adj1" fmla="val 75000"/>
            <a:gd name="adj2" fmla="val 50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Contractor Reduction</a:t>
          </a:r>
        </a:p>
      </dsp:txBody>
      <dsp:txXfrm>
        <a:off x="2229416" y="78392"/>
        <a:ext cx="3293062" cy="463507"/>
      </dsp:txXfrm>
    </dsp:sp>
    <dsp:sp modelId="{7CF672CD-D610-4BE4-AEF4-AA8346C439DD}">
      <dsp:nvSpPr>
        <dsp:cNvPr id="0" name=""/>
        <dsp:cNvSpPr/>
      </dsp:nvSpPr>
      <dsp:spPr>
        <a:xfrm>
          <a:off x="1369" y="1141"/>
          <a:ext cx="2228047" cy="61800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Metric	</a:t>
          </a:r>
          <a:endParaRPr lang="en-US" kern="1200" dirty="0"/>
        </a:p>
      </dsp:txBody>
      <dsp:txXfrm>
        <a:off x="31538" y="31310"/>
        <a:ext cx="2167709" cy="557671"/>
      </dsp:txXfrm>
    </dsp:sp>
    <dsp:sp modelId="{AAF94595-F656-441C-8420-919F8BF6240B}">
      <dsp:nvSpPr>
        <dsp:cNvPr id="0" name=""/>
        <dsp:cNvSpPr/>
      </dsp:nvSpPr>
      <dsp:spPr>
        <a:xfrm>
          <a:off x="2302240" y="680951"/>
          <a:ext cx="3453361" cy="618009"/>
        </a:xfrm>
        <a:prstGeom prst="rightArrow">
          <a:avLst>
            <a:gd name="adj1" fmla="val 75000"/>
            <a:gd name="adj2" fmla="val 50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20 Contractors </a:t>
          </a:r>
        </a:p>
      </dsp:txBody>
      <dsp:txXfrm>
        <a:off x="2302240" y="758202"/>
        <a:ext cx="3221608" cy="463507"/>
      </dsp:txXfrm>
    </dsp:sp>
    <dsp:sp modelId="{AC6CA6A8-D9AA-4662-BAC4-8E0C04006BDE}">
      <dsp:nvSpPr>
        <dsp:cNvPr id="0" name=""/>
        <dsp:cNvSpPr/>
      </dsp:nvSpPr>
      <dsp:spPr>
        <a:xfrm>
          <a:off x="0" y="709726"/>
          <a:ext cx="2302240" cy="618009"/>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Benchmark</a:t>
          </a:r>
        </a:p>
      </dsp:txBody>
      <dsp:txXfrm>
        <a:off x="30169" y="739895"/>
        <a:ext cx="2241902" cy="557671"/>
      </dsp:txXfrm>
    </dsp:sp>
    <dsp:sp modelId="{FBD76010-BE12-42CF-9C19-7D91F980D3D7}">
      <dsp:nvSpPr>
        <dsp:cNvPr id="0" name=""/>
        <dsp:cNvSpPr/>
      </dsp:nvSpPr>
      <dsp:spPr>
        <a:xfrm>
          <a:off x="2302240" y="1360761"/>
          <a:ext cx="3453361" cy="618009"/>
        </a:xfrm>
        <a:prstGeom prst="rightArrow">
          <a:avLst>
            <a:gd name="adj1" fmla="val 75000"/>
            <a:gd name="adj2" fmla="val 50000"/>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2 months</a:t>
          </a:r>
        </a:p>
      </dsp:txBody>
      <dsp:txXfrm>
        <a:off x="2302240" y="1438012"/>
        <a:ext cx="3221608" cy="463507"/>
      </dsp:txXfrm>
    </dsp:sp>
    <dsp:sp modelId="{570BA18B-F93F-42A6-807E-9CF335D3FA9F}">
      <dsp:nvSpPr>
        <dsp:cNvPr id="0" name=""/>
        <dsp:cNvSpPr/>
      </dsp:nvSpPr>
      <dsp:spPr>
        <a:xfrm>
          <a:off x="0" y="1360761"/>
          <a:ext cx="2302240" cy="618009"/>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Milestone</a:t>
          </a:r>
        </a:p>
      </dsp:txBody>
      <dsp:txXfrm>
        <a:off x="30169" y="1390930"/>
        <a:ext cx="2241902" cy="557671"/>
      </dsp:txXfrm>
    </dsp:sp>
    <dsp:sp modelId="{A055CC55-C3BF-4080-A05F-119F575C9BAD}">
      <dsp:nvSpPr>
        <dsp:cNvPr id="0" name=""/>
        <dsp:cNvSpPr/>
      </dsp:nvSpPr>
      <dsp:spPr>
        <a:xfrm>
          <a:off x="2302240" y="2040572"/>
          <a:ext cx="3453361" cy="618009"/>
        </a:xfrm>
        <a:prstGeom prst="rightArrow">
          <a:avLst>
            <a:gd name="adj1" fmla="val 75000"/>
            <a:gd name="adj2" fmla="val 50000"/>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16 Contractors</a:t>
          </a:r>
        </a:p>
      </dsp:txBody>
      <dsp:txXfrm>
        <a:off x="2302240" y="2117823"/>
        <a:ext cx="3221608" cy="463507"/>
      </dsp:txXfrm>
    </dsp:sp>
    <dsp:sp modelId="{359A3D25-6866-4903-B399-17B562215A49}">
      <dsp:nvSpPr>
        <dsp:cNvPr id="0" name=""/>
        <dsp:cNvSpPr/>
      </dsp:nvSpPr>
      <dsp:spPr>
        <a:xfrm>
          <a:off x="0" y="2040572"/>
          <a:ext cx="2302240" cy="618009"/>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Minimum Acceptable Value</a:t>
          </a:r>
        </a:p>
      </dsp:txBody>
      <dsp:txXfrm>
        <a:off x="30169" y="2070741"/>
        <a:ext cx="2241902" cy="557671"/>
      </dsp:txXfrm>
    </dsp:sp>
    <dsp:sp modelId="{AE5A1ECE-976F-48DE-856A-38D9273204FD}">
      <dsp:nvSpPr>
        <dsp:cNvPr id="0" name=""/>
        <dsp:cNvSpPr/>
      </dsp:nvSpPr>
      <dsp:spPr>
        <a:xfrm>
          <a:off x="2302240" y="2720382"/>
          <a:ext cx="3453361" cy="618009"/>
        </a:xfrm>
        <a:prstGeom prst="rightArrow">
          <a:avLst>
            <a:gd name="adj1" fmla="val 75000"/>
            <a:gd name="adj2" fmla="val 50000"/>
          </a:avLst>
        </a:prstGeom>
        <a:solidFill>
          <a:schemeClr val="accent6">
            <a:tint val="40000"/>
            <a:alpha val="90000"/>
            <a:hueOff val="0"/>
            <a:satOff val="0"/>
            <a:lumOff val="0"/>
            <a:alphaOff val="0"/>
          </a:schemeClr>
        </a:solidFill>
        <a:ln w="19050"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14 Contractors</a:t>
          </a:r>
        </a:p>
      </dsp:txBody>
      <dsp:txXfrm>
        <a:off x="2302240" y="2797633"/>
        <a:ext cx="3221608" cy="463507"/>
      </dsp:txXfrm>
    </dsp:sp>
    <dsp:sp modelId="{09B056DC-E16F-42E7-B121-96B7AA40AF99}">
      <dsp:nvSpPr>
        <dsp:cNvPr id="0" name=""/>
        <dsp:cNvSpPr/>
      </dsp:nvSpPr>
      <dsp:spPr>
        <a:xfrm>
          <a:off x="0" y="2720382"/>
          <a:ext cx="2302240" cy="618009"/>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Target Value</a:t>
          </a:r>
        </a:p>
      </dsp:txBody>
      <dsp:txXfrm>
        <a:off x="30169" y="2750551"/>
        <a:ext cx="2241902" cy="557671"/>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2"/>
            <a:ext cx="7402383" cy="79010888"/>
          </a:xfrm>
          <a:prstGeom prst="rect">
            <a:avLst/>
          </a:prstGeom>
        </p:spPr>
        <p:txBody>
          <a:bodyPr vert="horz" lIns="724141" tIns="362071" rIns="724141" bIns="362071" rtlCol="0"/>
          <a:lstStyle>
            <a:lvl1pPr algn="l">
              <a:defRPr sz="9600"/>
            </a:lvl1pPr>
          </a:lstStyle>
          <a:p>
            <a:endParaRPr lang="en-US" dirty="0"/>
          </a:p>
        </p:txBody>
      </p:sp>
      <p:sp>
        <p:nvSpPr>
          <p:cNvPr id="3" name="Date Placeholder 2"/>
          <p:cNvSpPr>
            <a:spLocks noGrp="1"/>
          </p:cNvSpPr>
          <p:nvPr>
            <p:ph type="dt" idx="1"/>
          </p:nvPr>
        </p:nvSpPr>
        <p:spPr>
          <a:xfrm>
            <a:off x="9676087" y="12"/>
            <a:ext cx="7402383" cy="79010888"/>
          </a:xfrm>
          <a:prstGeom prst="rect">
            <a:avLst/>
          </a:prstGeom>
        </p:spPr>
        <p:txBody>
          <a:bodyPr vert="horz" lIns="724141" tIns="362071" rIns="724141" bIns="362071" rtlCol="0"/>
          <a:lstStyle>
            <a:lvl1pPr algn="r">
              <a:defRPr sz="9600"/>
            </a:lvl1pPr>
          </a:lstStyle>
          <a:p>
            <a:fld id="{FA322179-AD3A-7F48-BF4B-7F4B9403204C}" type="datetimeFigureOut">
              <a:rPr lang="en-US" smtClean="0"/>
              <a:t>8/16/2019</a:t>
            </a:fld>
            <a:endParaRPr lang="en-US" dirty="0"/>
          </a:p>
        </p:txBody>
      </p:sp>
      <p:sp>
        <p:nvSpPr>
          <p:cNvPr id="4" name="Slide Image Placeholder 3"/>
          <p:cNvSpPr>
            <a:spLocks noGrp="1" noRot="1" noChangeAspect="1"/>
          </p:cNvSpPr>
          <p:nvPr>
            <p:ph type="sldImg" idx="2"/>
          </p:nvPr>
        </p:nvSpPr>
        <p:spPr>
          <a:xfrm>
            <a:off x="325251763" y="196830950"/>
            <a:ext cx="0" cy="531495000"/>
          </a:xfrm>
          <a:prstGeom prst="rect">
            <a:avLst/>
          </a:prstGeom>
          <a:noFill/>
          <a:ln w="12700">
            <a:solidFill>
              <a:prstClr val="black"/>
            </a:solidFill>
          </a:ln>
        </p:spPr>
        <p:txBody>
          <a:bodyPr vert="horz" lIns="724141" tIns="362071" rIns="724141" bIns="362071" rtlCol="0" anchor="ctr"/>
          <a:lstStyle/>
          <a:p>
            <a:endParaRPr lang="en-US" dirty="0"/>
          </a:p>
        </p:txBody>
      </p:sp>
      <p:sp>
        <p:nvSpPr>
          <p:cNvPr id="5" name="Notes Placeholder 4"/>
          <p:cNvSpPr>
            <a:spLocks noGrp="1"/>
          </p:cNvSpPr>
          <p:nvPr>
            <p:ph type="body" sz="quarter" idx="3"/>
          </p:nvPr>
        </p:nvSpPr>
        <p:spPr>
          <a:xfrm>
            <a:off x="1708243" y="757847646"/>
            <a:ext cx="13665937" cy="620057170"/>
          </a:xfrm>
          <a:prstGeom prst="rect">
            <a:avLst/>
          </a:prstGeom>
        </p:spPr>
        <p:txBody>
          <a:bodyPr vert="horz" lIns="724141" tIns="362071" rIns="724141" bIns="36207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495737711"/>
            <a:ext cx="7402383" cy="79010718"/>
          </a:xfrm>
          <a:prstGeom prst="rect">
            <a:avLst/>
          </a:prstGeom>
        </p:spPr>
        <p:txBody>
          <a:bodyPr vert="horz" lIns="724141" tIns="362071" rIns="724141" bIns="362071" rtlCol="0" anchor="b"/>
          <a:lstStyle>
            <a:lvl1pPr algn="l">
              <a:defRPr sz="9600"/>
            </a:lvl1pPr>
          </a:lstStyle>
          <a:p>
            <a:endParaRPr lang="en-US" dirty="0"/>
          </a:p>
        </p:txBody>
      </p:sp>
      <p:sp>
        <p:nvSpPr>
          <p:cNvPr id="7" name="Slide Number Placeholder 6"/>
          <p:cNvSpPr>
            <a:spLocks noGrp="1"/>
          </p:cNvSpPr>
          <p:nvPr>
            <p:ph type="sldNum" sz="quarter" idx="5"/>
          </p:nvPr>
        </p:nvSpPr>
        <p:spPr>
          <a:xfrm>
            <a:off x="9676087" y="1495737711"/>
            <a:ext cx="7402383" cy="79010718"/>
          </a:xfrm>
          <a:prstGeom prst="rect">
            <a:avLst/>
          </a:prstGeom>
        </p:spPr>
        <p:txBody>
          <a:bodyPr vert="horz" lIns="724141" tIns="362071" rIns="724141" bIns="362071" rtlCol="0" anchor="b"/>
          <a:lstStyle>
            <a:lvl1pPr algn="r">
              <a:defRPr sz="9600"/>
            </a:lvl1pPr>
          </a:lstStyle>
          <a:p>
            <a:fld id="{1AA5A445-3C1E-9D4B-BBAC-C79B45A57163}" type="slidenum">
              <a:rPr lang="en-US" smtClean="0"/>
              <a:t>‹#›</a:t>
            </a:fld>
            <a:endParaRPr lang="en-US" dirty="0"/>
          </a:p>
        </p:txBody>
      </p:sp>
    </p:spTree>
    <p:extLst>
      <p:ext uri="{BB962C8B-B14F-4D97-AF65-F5344CB8AC3E}">
        <p14:creationId xmlns:p14="http://schemas.microsoft.com/office/powerpoint/2010/main" val="148662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impactmapping.org/" TargetMode="External"/><Relationship Id="rId3" Type="http://schemas.openxmlformats.org/officeDocument/2006/relationships/hyperlink" Target="https://castbox.fm/app/castbox/player/id2682/id382123" TargetMode="External"/><Relationship Id="rId7" Type="http://schemas.openxmlformats.org/officeDocument/2006/relationships/hyperlink" Target="https://opensource.com/open-organization/17/6/experiment-impact-mapping"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agileconnection.com/article/problem-solving-impact-mapping" TargetMode="External"/><Relationship Id="rId5" Type="http://schemas.openxmlformats.org/officeDocument/2006/relationships/hyperlink" Target="https://www.youtube.com/watch?v=y4Rj05YVg_E" TargetMode="External"/><Relationship Id="rId4" Type="http://schemas.openxmlformats.org/officeDocument/2006/relationships/hyperlink" Target="https://castbox.fm/app/castbox/player/id28527/id2366652"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impactmapping.org/" TargetMode="External"/><Relationship Id="rId3" Type="http://schemas.openxmlformats.org/officeDocument/2006/relationships/hyperlink" Target="https://castbox.fm/app/castbox/player/id2682/id382123" TargetMode="External"/><Relationship Id="rId7" Type="http://schemas.openxmlformats.org/officeDocument/2006/relationships/hyperlink" Target="https://opensource.com/open-organization/17/6/experiment-impact-mapping"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agileconnection.com/article/problem-solving-impact-mapping" TargetMode="External"/><Relationship Id="rId5" Type="http://schemas.openxmlformats.org/officeDocument/2006/relationships/hyperlink" Target="https://www.youtube.com/watch?v=y4Rj05YVg_E" TargetMode="External"/><Relationship Id="rId4" Type="http://schemas.openxmlformats.org/officeDocument/2006/relationships/hyperlink" Target="https://castbox.fm/app/castbox/player/id28527/id2366652"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8670613" y="196830950"/>
            <a:ext cx="0" cy="531495000"/>
          </a:xfrm>
        </p:spPr>
      </p:sp>
      <p:sp>
        <p:nvSpPr>
          <p:cNvPr id="3" name="Notes Placeholder 2"/>
          <p:cNvSpPr>
            <a:spLocks noGrp="1"/>
          </p:cNvSpPr>
          <p:nvPr>
            <p:ph type="body" idx="1"/>
          </p:nvPr>
        </p:nvSpPr>
        <p:spPr/>
        <p:txBody>
          <a:bodyPr/>
          <a:lstStyle/>
          <a:p>
            <a:r>
              <a:rPr lang="en-US" dirty="0"/>
              <a:t>Kyle</a:t>
            </a:r>
          </a:p>
        </p:txBody>
      </p:sp>
      <p:sp>
        <p:nvSpPr>
          <p:cNvPr id="4" name="Slide Number Placeholder 3"/>
          <p:cNvSpPr>
            <a:spLocks noGrp="1"/>
          </p:cNvSpPr>
          <p:nvPr>
            <p:ph type="sldNum" sz="quarter" idx="10"/>
          </p:nvPr>
        </p:nvSpPr>
        <p:spPr/>
        <p:txBody>
          <a:bodyPr/>
          <a:lstStyle/>
          <a:p>
            <a:fld id="{1AA5A445-3C1E-9D4B-BBAC-C79B45A57163}" type="slidenum">
              <a:rPr lang="en-US" smtClean="0"/>
              <a:t>1</a:t>
            </a:fld>
            <a:endParaRPr lang="en-US" dirty="0"/>
          </a:p>
        </p:txBody>
      </p:sp>
    </p:spTree>
    <p:extLst>
      <p:ext uri="{BB962C8B-B14F-4D97-AF65-F5344CB8AC3E}">
        <p14:creationId xmlns:p14="http://schemas.microsoft.com/office/powerpoint/2010/main" val="3240821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7483647" y="196830950"/>
            <a:ext cx="0" cy="531495000"/>
          </a:xfrm>
        </p:spPr>
      </p:sp>
      <p:sp>
        <p:nvSpPr>
          <p:cNvPr id="3" name="Notes Placeholder 2"/>
          <p:cNvSpPr>
            <a:spLocks noGrp="1"/>
          </p:cNvSpPr>
          <p:nvPr>
            <p:ph type="body" idx="1"/>
          </p:nvPr>
        </p:nvSpPr>
        <p:spPr/>
        <p:txBody>
          <a:bodyPr/>
          <a:lstStyle/>
          <a:p>
            <a:r>
              <a:rPr lang="en-US" sz="9600" dirty="0"/>
              <a:t>Podcasts</a:t>
            </a:r>
          </a:p>
          <a:p>
            <a:r>
              <a:rPr lang="en-US" sz="9600" dirty="0"/>
              <a:t> </a:t>
            </a:r>
          </a:p>
          <a:p>
            <a:r>
              <a:rPr lang="en-US" sz="9600" dirty="0">
                <a:hlinkClick r:id="rId3"/>
              </a:rPr>
              <a:t>https://castbox.fm/app/castbox/player/id2682/id382123</a:t>
            </a:r>
            <a:endParaRPr lang="en-US" sz="9600" dirty="0"/>
          </a:p>
          <a:p>
            <a:r>
              <a:rPr lang="en-US" sz="9600" dirty="0"/>
              <a:t> </a:t>
            </a:r>
          </a:p>
          <a:p>
            <a:r>
              <a:rPr lang="en-US" sz="9600" dirty="0">
                <a:hlinkClick r:id="rId4"/>
              </a:rPr>
              <a:t>https://castbox.fm/app/castbox/player/id28527/id2366652</a:t>
            </a:r>
            <a:endParaRPr lang="en-US" sz="9600" dirty="0"/>
          </a:p>
          <a:p>
            <a:r>
              <a:rPr lang="en-US" sz="9600" dirty="0"/>
              <a:t> </a:t>
            </a:r>
          </a:p>
          <a:p>
            <a:r>
              <a:rPr lang="en-US" sz="9600" dirty="0"/>
              <a:t>Videos</a:t>
            </a:r>
          </a:p>
          <a:p>
            <a:r>
              <a:rPr lang="en-US" sz="9600" dirty="0"/>
              <a:t> </a:t>
            </a:r>
          </a:p>
          <a:p>
            <a:r>
              <a:rPr lang="en-US" sz="9600" dirty="0">
                <a:hlinkClick r:id="rId5"/>
              </a:rPr>
              <a:t>The art of Impact Mapping</a:t>
            </a:r>
            <a:endParaRPr lang="en-US" sz="9600" dirty="0"/>
          </a:p>
          <a:p>
            <a:r>
              <a:rPr lang="en-US" sz="9600" dirty="0"/>
              <a:t> </a:t>
            </a:r>
          </a:p>
          <a:p>
            <a:r>
              <a:rPr lang="en-US" sz="9600" dirty="0"/>
              <a:t>Articles</a:t>
            </a:r>
          </a:p>
          <a:p>
            <a:r>
              <a:rPr lang="en-US" sz="9600" dirty="0"/>
              <a:t> </a:t>
            </a:r>
          </a:p>
          <a:p>
            <a:r>
              <a:rPr lang="en-US" sz="9600" dirty="0">
                <a:hlinkClick r:id="rId6"/>
              </a:rPr>
              <a:t>https://www.agileconnection.com/article/problem-solving-impact-mapping</a:t>
            </a:r>
            <a:endParaRPr lang="en-US" sz="9600" dirty="0"/>
          </a:p>
          <a:p>
            <a:r>
              <a:rPr lang="en-US" sz="9600" dirty="0"/>
              <a:t> </a:t>
            </a:r>
          </a:p>
          <a:p>
            <a:r>
              <a:rPr lang="en-US" sz="9600" dirty="0">
                <a:hlinkClick r:id="rId7"/>
              </a:rPr>
              <a:t>https://opensource.com/open-organization/17/6/experiment-impact-mapping</a:t>
            </a:r>
            <a:endParaRPr lang="en-US" sz="9600" dirty="0"/>
          </a:p>
          <a:p>
            <a:r>
              <a:rPr lang="en-US" sz="9600" dirty="0"/>
              <a:t> </a:t>
            </a:r>
          </a:p>
          <a:p>
            <a:r>
              <a:rPr lang="en-US" sz="9600" dirty="0">
                <a:hlinkClick r:id="rId8"/>
              </a:rPr>
              <a:t>https://www.impactmapping.org/</a:t>
            </a:r>
            <a:endParaRPr lang="en-US" sz="9600" dirty="0"/>
          </a:p>
          <a:p>
            <a:endParaRPr lang="en-US" dirty="0"/>
          </a:p>
          <a:p>
            <a:pPr defTabSz="7241401">
              <a:defRPr/>
            </a:pPr>
            <a:r>
              <a:rPr lang="en-US" dirty="0"/>
              <a:t>https://visualonepagers.com/wp-content/uploads/catablog/originals/ImpactMapping.png</a:t>
            </a:r>
          </a:p>
          <a:p>
            <a:endParaRPr lang="en-US" dirty="0"/>
          </a:p>
        </p:txBody>
      </p:sp>
      <p:sp>
        <p:nvSpPr>
          <p:cNvPr id="4" name="Slide Number Placeholder 3"/>
          <p:cNvSpPr>
            <a:spLocks noGrp="1"/>
          </p:cNvSpPr>
          <p:nvPr>
            <p:ph type="sldNum" sz="quarter" idx="10"/>
          </p:nvPr>
        </p:nvSpPr>
        <p:spPr/>
        <p:txBody>
          <a:bodyPr/>
          <a:lstStyle/>
          <a:p>
            <a:fld id="{1AA5A445-3C1E-9D4B-BBAC-C79B45A57163}" type="slidenum">
              <a:rPr lang="en-US" smtClean="0"/>
              <a:t>16</a:t>
            </a:fld>
            <a:endParaRPr lang="en-US" dirty="0"/>
          </a:p>
        </p:txBody>
      </p:sp>
    </p:spTree>
    <p:extLst>
      <p:ext uri="{BB962C8B-B14F-4D97-AF65-F5344CB8AC3E}">
        <p14:creationId xmlns:p14="http://schemas.microsoft.com/office/powerpoint/2010/main" val="1674649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7483647" y="196830950"/>
            <a:ext cx="0" cy="531495000"/>
          </a:xfrm>
        </p:spPr>
      </p:sp>
      <p:sp>
        <p:nvSpPr>
          <p:cNvPr id="3" name="Notes Placeholder 2"/>
          <p:cNvSpPr>
            <a:spLocks noGrp="1"/>
          </p:cNvSpPr>
          <p:nvPr>
            <p:ph type="body" idx="1"/>
          </p:nvPr>
        </p:nvSpPr>
        <p:spPr/>
        <p:txBody>
          <a:bodyPr/>
          <a:lstStyle/>
          <a:p>
            <a:r>
              <a:rPr lang="en-US" sz="9600" dirty="0"/>
              <a:t>Podcasts</a:t>
            </a:r>
          </a:p>
          <a:p>
            <a:r>
              <a:rPr lang="en-US" sz="9600" dirty="0"/>
              <a:t> </a:t>
            </a:r>
          </a:p>
          <a:p>
            <a:r>
              <a:rPr lang="en-US" sz="9600" dirty="0">
                <a:hlinkClick r:id="rId3"/>
              </a:rPr>
              <a:t>https://castbox.fm/app/castbox/player/id2682/id382123</a:t>
            </a:r>
            <a:endParaRPr lang="en-US" sz="9600" dirty="0"/>
          </a:p>
          <a:p>
            <a:r>
              <a:rPr lang="en-US" sz="9600" dirty="0"/>
              <a:t> </a:t>
            </a:r>
          </a:p>
          <a:p>
            <a:r>
              <a:rPr lang="en-US" sz="9600" dirty="0">
                <a:hlinkClick r:id="rId4"/>
              </a:rPr>
              <a:t>https://castbox.fm/app/castbox/player/id28527/id2366652</a:t>
            </a:r>
            <a:endParaRPr lang="en-US" sz="9600" dirty="0"/>
          </a:p>
          <a:p>
            <a:r>
              <a:rPr lang="en-US" sz="9600" dirty="0"/>
              <a:t> </a:t>
            </a:r>
          </a:p>
          <a:p>
            <a:r>
              <a:rPr lang="en-US" sz="9600" dirty="0"/>
              <a:t>Videos</a:t>
            </a:r>
          </a:p>
          <a:p>
            <a:r>
              <a:rPr lang="en-US" sz="9600" dirty="0"/>
              <a:t> </a:t>
            </a:r>
          </a:p>
          <a:p>
            <a:r>
              <a:rPr lang="en-US" sz="9600" dirty="0">
                <a:hlinkClick r:id="rId5"/>
              </a:rPr>
              <a:t>The art of Impact Mapping</a:t>
            </a:r>
            <a:endParaRPr lang="en-US" sz="9600" dirty="0"/>
          </a:p>
          <a:p>
            <a:r>
              <a:rPr lang="en-US" sz="9600" dirty="0"/>
              <a:t> </a:t>
            </a:r>
          </a:p>
          <a:p>
            <a:r>
              <a:rPr lang="en-US" sz="9600" dirty="0"/>
              <a:t>Articles</a:t>
            </a:r>
          </a:p>
          <a:p>
            <a:r>
              <a:rPr lang="en-US" sz="9600" dirty="0"/>
              <a:t> </a:t>
            </a:r>
          </a:p>
          <a:p>
            <a:r>
              <a:rPr lang="en-US" sz="9600" dirty="0">
                <a:hlinkClick r:id="rId6"/>
              </a:rPr>
              <a:t>https://www.agileconnection.com/article/problem-solving-impact-mapping</a:t>
            </a:r>
            <a:endParaRPr lang="en-US" sz="9600" dirty="0"/>
          </a:p>
          <a:p>
            <a:r>
              <a:rPr lang="en-US" sz="9600" dirty="0"/>
              <a:t> </a:t>
            </a:r>
          </a:p>
          <a:p>
            <a:r>
              <a:rPr lang="en-US" sz="9600" dirty="0">
                <a:hlinkClick r:id="rId7"/>
              </a:rPr>
              <a:t>https://opensource.com/open-organization/17/6/experiment-impact-mapping</a:t>
            </a:r>
            <a:endParaRPr lang="en-US" sz="9600" dirty="0"/>
          </a:p>
          <a:p>
            <a:r>
              <a:rPr lang="en-US" sz="9600" dirty="0"/>
              <a:t> </a:t>
            </a:r>
          </a:p>
          <a:p>
            <a:r>
              <a:rPr lang="en-US" sz="9600" dirty="0">
                <a:hlinkClick r:id="rId8"/>
              </a:rPr>
              <a:t>https://www.impactmapping.org/</a:t>
            </a:r>
            <a:endParaRPr lang="en-US" sz="9600" dirty="0"/>
          </a:p>
          <a:p>
            <a:endParaRPr lang="en-US" dirty="0"/>
          </a:p>
          <a:p>
            <a:pPr defTabSz="7241401">
              <a:defRPr/>
            </a:pPr>
            <a:r>
              <a:rPr lang="en-US" dirty="0"/>
              <a:t>https://visualonepagers.com/wp-content/uploads/catablog/originals/ImpactMapping.png</a:t>
            </a:r>
          </a:p>
          <a:p>
            <a:endParaRPr lang="en-US" dirty="0"/>
          </a:p>
        </p:txBody>
      </p:sp>
      <p:sp>
        <p:nvSpPr>
          <p:cNvPr id="4" name="Slide Number Placeholder 3"/>
          <p:cNvSpPr>
            <a:spLocks noGrp="1"/>
          </p:cNvSpPr>
          <p:nvPr>
            <p:ph type="sldNum" sz="quarter" idx="10"/>
          </p:nvPr>
        </p:nvSpPr>
        <p:spPr/>
        <p:txBody>
          <a:bodyPr/>
          <a:lstStyle/>
          <a:p>
            <a:fld id="{1AA5A445-3C1E-9D4B-BBAC-C79B45A57163}" type="slidenum">
              <a:rPr lang="en-US" smtClean="0"/>
              <a:t>17</a:t>
            </a:fld>
            <a:endParaRPr lang="en-US" dirty="0"/>
          </a:p>
        </p:txBody>
      </p:sp>
    </p:spTree>
    <p:extLst>
      <p:ext uri="{BB962C8B-B14F-4D97-AF65-F5344CB8AC3E}">
        <p14:creationId xmlns:p14="http://schemas.microsoft.com/office/powerpoint/2010/main" val="2973590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7483647" y="196830950"/>
            <a:ext cx="0" cy="531495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5A445-3C1E-9D4B-BBAC-C79B45A57163}" type="slidenum">
              <a:rPr lang="en-US" smtClean="0"/>
              <a:t>2</a:t>
            </a:fld>
            <a:endParaRPr lang="en-US" dirty="0"/>
          </a:p>
        </p:txBody>
      </p:sp>
    </p:spTree>
    <p:extLst>
      <p:ext uri="{BB962C8B-B14F-4D97-AF65-F5344CB8AC3E}">
        <p14:creationId xmlns:p14="http://schemas.microsoft.com/office/powerpoint/2010/main" val="789315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7483647" y="196830950"/>
            <a:ext cx="0" cy="531495000"/>
          </a:xfrm>
        </p:spPr>
      </p:sp>
      <p:sp>
        <p:nvSpPr>
          <p:cNvPr id="3" name="Notes Placeholder 2"/>
          <p:cNvSpPr>
            <a:spLocks noGrp="1"/>
          </p:cNvSpPr>
          <p:nvPr>
            <p:ph type="body" idx="1"/>
          </p:nvPr>
        </p:nvSpPr>
        <p:spPr/>
        <p:txBody>
          <a:bodyPr/>
          <a:lstStyle/>
          <a:p>
            <a:pPr marL="8141966" lvl="1" indent="-135776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AA5A445-3C1E-9D4B-BBAC-C79B45A57163}" type="slidenum">
              <a:rPr lang="en-US" smtClean="0"/>
              <a:t>3</a:t>
            </a:fld>
            <a:endParaRPr lang="en-US" dirty="0"/>
          </a:p>
        </p:txBody>
      </p:sp>
    </p:spTree>
    <p:extLst>
      <p:ext uri="{BB962C8B-B14F-4D97-AF65-F5344CB8AC3E}">
        <p14:creationId xmlns:p14="http://schemas.microsoft.com/office/powerpoint/2010/main" val="4112451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7483647" y="196830950"/>
            <a:ext cx="0" cy="531495000"/>
          </a:xfrm>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10"/>
          </p:nvPr>
        </p:nvSpPr>
        <p:spPr/>
        <p:txBody>
          <a:bodyPr/>
          <a:lstStyle/>
          <a:p>
            <a:fld id="{1AA5A445-3C1E-9D4B-BBAC-C79B45A57163}" type="slidenum">
              <a:rPr lang="en-US" smtClean="0"/>
              <a:t>4</a:t>
            </a:fld>
            <a:endParaRPr lang="en-US" dirty="0"/>
          </a:p>
        </p:txBody>
      </p:sp>
    </p:spTree>
    <p:extLst>
      <p:ext uri="{BB962C8B-B14F-4D97-AF65-F5344CB8AC3E}">
        <p14:creationId xmlns:p14="http://schemas.microsoft.com/office/powerpoint/2010/main" val="2188713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7483647" y="196830950"/>
            <a:ext cx="0" cy="531495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A5A445-3C1E-9D4B-BBAC-C79B45A57163}" type="slidenum">
              <a:rPr lang="en-US" smtClean="0"/>
              <a:t>5</a:t>
            </a:fld>
            <a:endParaRPr lang="en-US" dirty="0"/>
          </a:p>
        </p:txBody>
      </p:sp>
    </p:spTree>
    <p:extLst>
      <p:ext uri="{BB962C8B-B14F-4D97-AF65-F5344CB8AC3E}">
        <p14:creationId xmlns:p14="http://schemas.microsoft.com/office/powerpoint/2010/main" val="411087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7483647" y="196830950"/>
            <a:ext cx="0" cy="531495000"/>
          </a:xfrm>
        </p:spPr>
      </p:sp>
      <p:sp>
        <p:nvSpPr>
          <p:cNvPr id="3" name="Notes Placeholder 2"/>
          <p:cNvSpPr>
            <a:spLocks noGrp="1"/>
          </p:cNvSpPr>
          <p:nvPr>
            <p:ph type="body" idx="1"/>
          </p:nvPr>
        </p:nvSpPr>
        <p:spPr/>
        <p:txBody>
          <a:bodyPr/>
          <a:lstStyle/>
          <a:p>
            <a:pPr marL="8599166" lvl="2" indent="-135776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AA5A445-3C1E-9D4B-BBAC-C79B45A57163}" type="slidenum">
              <a:rPr lang="en-US" smtClean="0"/>
              <a:t>6</a:t>
            </a:fld>
            <a:endParaRPr lang="en-US" dirty="0"/>
          </a:p>
        </p:txBody>
      </p:sp>
    </p:spTree>
    <p:extLst>
      <p:ext uri="{BB962C8B-B14F-4D97-AF65-F5344CB8AC3E}">
        <p14:creationId xmlns:p14="http://schemas.microsoft.com/office/powerpoint/2010/main" val="2979302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7483647" y="196830950"/>
            <a:ext cx="0" cy="531495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5A445-3C1E-9D4B-BBAC-C79B45A57163}" type="slidenum">
              <a:rPr lang="en-US" smtClean="0"/>
              <a:t>11</a:t>
            </a:fld>
            <a:endParaRPr lang="en-US" dirty="0"/>
          </a:p>
        </p:txBody>
      </p:sp>
    </p:spTree>
    <p:extLst>
      <p:ext uri="{BB962C8B-B14F-4D97-AF65-F5344CB8AC3E}">
        <p14:creationId xmlns:p14="http://schemas.microsoft.com/office/powerpoint/2010/main" val="3061494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7483647" y="196830950"/>
            <a:ext cx="0" cy="531495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5A445-3C1E-9D4B-BBAC-C79B45A57163}" type="slidenum">
              <a:rPr lang="en-US" smtClean="0"/>
              <a:t>14</a:t>
            </a:fld>
            <a:endParaRPr lang="en-US" dirty="0"/>
          </a:p>
        </p:txBody>
      </p:sp>
    </p:spTree>
    <p:extLst>
      <p:ext uri="{BB962C8B-B14F-4D97-AF65-F5344CB8AC3E}">
        <p14:creationId xmlns:p14="http://schemas.microsoft.com/office/powerpoint/2010/main" val="4217831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7483647" y="196830950"/>
            <a:ext cx="0" cy="531495000"/>
          </a:xfrm>
        </p:spPr>
      </p:sp>
      <p:sp>
        <p:nvSpPr>
          <p:cNvPr id="3" name="Notes Placeholder 2"/>
          <p:cNvSpPr>
            <a:spLocks noGrp="1"/>
          </p:cNvSpPr>
          <p:nvPr>
            <p:ph type="body" idx="1"/>
          </p:nvPr>
        </p:nvSpPr>
        <p:spPr/>
        <p:txBody>
          <a:bodyPr/>
          <a:lstStyle/>
          <a:p>
            <a:r>
              <a:rPr lang="en-US" dirty="0"/>
              <a:t>Encourages us to take the shortest path to the goal</a:t>
            </a:r>
          </a:p>
          <a:p>
            <a:r>
              <a:rPr lang="en-US" dirty="0"/>
              <a:t>Visualization of scope allows us to focus on the conversation and expediate the decomposition of scope</a:t>
            </a:r>
          </a:p>
          <a:p>
            <a:r>
              <a:rPr lang="en-US" dirty="0"/>
              <a:t>Empowers those doing the work to make decisions</a:t>
            </a:r>
          </a:p>
          <a:p>
            <a:r>
              <a:rPr lang="en-US" dirty="0"/>
              <a:t>Aids in prioritization</a:t>
            </a:r>
          </a:p>
          <a:p>
            <a:r>
              <a:rPr lang="en-US" dirty="0"/>
              <a:t>Helps in decision making.  </a:t>
            </a:r>
          </a:p>
          <a:p>
            <a:r>
              <a:rPr lang="en-US" dirty="0"/>
              <a:t>	We build, then measure and validate and determine next steps</a:t>
            </a:r>
          </a:p>
          <a:p>
            <a:endParaRPr lang="en-US" dirty="0"/>
          </a:p>
          <a:p>
            <a:endParaRPr lang="en-US" dirty="0"/>
          </a:p>
        </p:txBody>
      </p:sp>
      <p:sp>
        <p:nvSpPr>
          <p:cNvPr id="4" name="Slide Number Placeholder 3"/>
          <p:cNvSpPr>
            <a:spLocks noGrp="1"/>
          </p:cNvSpPr>
          <p:nvPr>
            <p:ph type="sldNum" sz="quarter" idx="10"/>
          </p:nvPr>
        </p:nvSpPr>
        <p:spPr/>
        <p:txBody>
          <a:bodyPr/>
          <a:lstStyle/>
          <a:p>
            <a:fld id="{1AA5A445-3C1E-9D4B-BBAC-C79B45A57163}" type="slidenum">
              <a:rPr lang="en-US" smtClean="0"/>
              <a:t>15</a:t>
            </a:fld>
            <a:endParaRPr lang="en-US" dirty="0"/>
          </a:p>
        </p:txBody>
      </p:sp>
    </p:spTree>
    <p:extLst>
      <p:ext uri="{BB962C8B-B14F-4D97-AF65-F5344CB8AC3E}">
        <p14:creationId xmlns:p14="http://schemas.microsoft.com/office/powerpoint/2010/main" val="4228703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035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2591092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8475851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7868459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181446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9345122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1594922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0126232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Agenda (2 column)">
    <p:spTree>
      <p:nvGrpSpPr>
        <p:cNvPr id="1" name=""/>
        <p:cNvGrpSpPr/>
        <p:nvPr/>
      </p:nvGrpSpPr>
      <p:grpSpPr>
        <a:xfrm>
          <a:off x="0" y="0"/>
          <a:ext cx="0" cy="0"/>
          <a:chOff x="0" y="0"/>
          <a:chExt cx="0" cy="0"/>
        </a:xfrm>
      </p:grpSpPr>
      <p:sp>
        <p:nvSpPr>
          <p:cNvPr id="10" name="Rectangle 9"/>
          <p:cNvSpPr/>
          <p:nvPr userDrawn="1"/>
        </p:nvSpPr>
        <p:spPr>
          <a:xfrm>
            <a:off x="304800" y="6629400"/>
            <a:ext cx="11582400" cy="228600"/>
          </a:xfrm>
          <a:prstGeom prst="rect">
            <a:avLst/>
          </a:prstGeom>
          <a:solidFill>
            <a:srgbClr val="E85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Slide Number Placeholder 5"/>
          <p:cNvSpPr>
            <a:spLocks noGrp="1"/>
          </p:cNvSpPr>
          <p:nvPr>
            <p:ph type="sldNum" sz="quarter" idx="12"/>
          </p:nvPr>
        </p:nvSpPr>
        <p:spPr>
          <a:xfrm>
            <a:off x="10769600" y="6400800"/>
            <a:ext cx="812800" cy="182880"/>
          </a:xfrm>
          <a:prstGeom prst="rect">
            <a:avLst/>
          </a:prstGeom>
        </p:spPr>
        <p:txBody>
          <a:bodyPr anchor="t" anchorCtr="0"/>
          <a:lstStyle>
            <a:lvl1pPr>
              <a:defRPr sz="900" b="0">
                <a:solidFill>
                  <a:srgbClr val="747678"/>
                </a:solidFill>
                <a:latin typeface="Arial" pitchFamily="34" charset="0"/>
                <a:cs typeface="Arial" pitchFamily="34" charset="0"/>
              </a:defRPr>
            </a:lvl1pPr>
          </a:lstStyle>
          <a:p>
            <a:fld id="{CACD57DD-E820-4B11-80C4-823179BCC2F4}" type="slidenum">
              <a:rPr lang="en-US" smtClean="0"/>
              <a:pPr/>
              <a:t>‹#›</a:t>
            </a:fld>
            <a:endParaRPr lang="en-US" dirty="0"/>
          </a:p>
        </p:txBody>
      </p:sp>
      <p:sp>
        <p:nvSpPr>
          <p:cNvPr id="3" name="Text Placeholder 2"/>
          <p:cNvSpPr>
            <a:spLocks noGrp="1"/>
          </p:cNvSpPr>
          <p:nvPr>
            <p:ph type="body" sz="quarter" idx="13" hasCustomPrompt="1"/>
          </p:nvPr>
        </p:nvSpPr>
        <p:spPr>
          <a:xfrm>
            <a:off x="609600" y="1981200"/>
            <a:ext cx="10972800" cy="533400"/>
          </a:xfrm>
        </p:spPr>
        <p:txBody>
          <a:bodyPr>
            <a:normAutofit/>
          </a:bodyPr>
          <a:lstStyle>
            <a:lvl1pPr marL="0" indent="0">
              <a:buNone/>
              <a:defRPr sz="2800" b="1">
                <a:solidFill>
                  <a:srgbClr val="1A3C77"/>
                </a:solidFill>
              </a:defRPr>
            </a:lvl1pPr>
          </a:lstStyle>
          <a:p>
            <a:pPr lvl="0"/>
            <a:r>
              <a:rPr lang="en-US"/>
              <a:t>Content</a:t>
            </a:r>
          </a:p>
        </p:txBody>
      </p:sp>
      <p:sp>
        <p:nvSpPr>
          <p:cNvPr id="8" name="Content Placeholder 7"/>
          <p:cNvSpPr>
            <a:spLocks noGrp="1"/>
          </p:cNvSpPr>
          <p:nvPr>
            <p:ph sz="quarter" idx="14" hasCustomPrompt="1"/>
          </p:nvPr>
        </p:nvSpPr>
        <p:spPr>
          <a:xfrm>
            <a:off x="609600" y="2667000"/>
            <a:ext cx="10972800" cy="3276600"/>
          </a:xfrm>
        </p:spPr>
        <p:txBody>
          <a:bodyPr/>
          <a:lstStyle>
            <a:lvl1pPr marL="0" indent="0">
              <a:buNone/>
              <a:defRPr sz="1600" baseline="0">
                <a:solidFill>
                  <a:schemeClr val="tx1">
                    <a:lumMod val="50000"/>
                    <a:lumOff val="50000"/>
                  </a:schemeClr>
                </a:solidFill>
              </a:defRPr>
            </a:lvl1pPr>
          </a:lstStyle>
          <a:p>
            <a:pPr lvl="0"/>
            <a:r>
              <a:rPr lang="en-US"/>
              <a:t>Content I Header</a:t>
            </a:r>
          </a:p>
          <a:p>
            <a:pPr lvl="0"/>
            <a:endParaRPr lang="en-US"/>
          </a:p>
          <a:p>
            <a:pPr lvl="0"/>
            <a:r>
              <a:rPr lang="en-US"/>
              <a:t>Content II Header</a:t>
            </a:r>
          </a:p>
          <a:p>
            <a:pPr lvl="0"/>
            <a:endParaRPr lang="en-US"/>
          </a:p>
          <a:p>
            <a:pPr lvl="0"/>
            <a:r>
              <a:rPr lang="en-US"/>
              <a:t>Content III Header </a:t>
            </a:r>
          </a:p>
        </p:txBody>
      </p:sp>
    </p:spTree>
    <p:extLst>
      <p:ext uri="{BB962C8B-B14F-4D97-AF65-F5344CB8AC3E}">
        <p14:creationId xmlns:p14="http://schemas.microsoft.com/office/powerpoint/2010/main" val="960966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678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9599007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9467192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4884025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1435222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4379519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8481580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5" name="Date Placeholder 4"/>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16704249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2666901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674"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22.jp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24.png"/><Relationship Id="rId9" Type="http://schemas.openxmlformats.org/officeDocument/2006/relationships/image" Target="../media/image11.png"/><Relationship Id="rId1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jfif"/><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hyperlink" Target="https://uxpressia.com/blog/build-impact-map-4-easy-steps" TargetMode="External"/><Relationship Id="rId3" Type="http://schemas.openxmlformats.org/officeDocument/2006/relationships/hyperlink" Target="https://castbox.fm/app/castbox/player/id28527/id2366652" TargetMode="External"/><Relationship Id="rId7" Type="http://schemas.openxmlformats.org/officeDocument/2006/relationships/hyperlink" Target="https://visualonepagers.com/wp-content/uploads/catablog/originals/ImpactMapping.p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impactmapping.org/" TargetMode="External"/><Relationship Id="rId5" Type="http://schemas.openxmlformats.org/officeDocument/2006/relationships/hyperlink" Target="https://opensource.com/open-organization/17/6/experiment-impact-mapping" TargetMode="External"/><Relationship Id="rId4" Type="http://schemas.openxmlformats.org/officeDocument/2006/relationships/hyperlink" Target="https://www.youtube.com/watch?v=y4Rj05YVg_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jpg"/><Relationship Id="rId2" Type="http://schemas.openxmlformats.org/officeDocument/2006/relationships/notesSlide" Target="../notesSlides/notesSlide6.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0.png"/><Relationship Id="rId4" Type="http://schemas.openxmlformats.org/officeDocument/2006/relationships/diagramLayout" Target="../diagrams/layout2.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2BD98-3A89-7E4F-B647-6C065A3BA1B1}"/>
              </a:ext>
            </a:extLst>
          </p:cNvPr>
          <p:cNvSpPr>
            <a:spLocks noGrp="1"/>
          </p:cNvSpPr>
          <p:nvPr>
            <p:ph type="ctrTitle"/>
          </p:nvPr>
        </p:nvSpPr>
        <p:spPr>
          <a:xfrm>
            <a:off x="1379051" y="1690406"/>
            <a:ext cx="7766936" cy="1646302"/>
          </a:xfrm>
        </p:spPr>
        <p:txBody>
          <a:bodyPr/>
          <a:lstStyle/>
          <a:p>
            <a:pPr algn="ctr"/>
            <a:r>
              <a:rPr lang="en-US" dirty="0">
                <a:solidFill>
                  <a:schemeClr val="accent1">
                    <a:lumMod val="75000"/>
                  </a:schemeClr>
                </a:solidFill>
              </a:rPr>
              <a:t>Impact Mapping</a:t>
            </a:r>
            <a:r>
              <a:rPr lang="en-US" dirty="0"/>
              <a:t>	</a:t>
            </a:r>
          </a:p>
        </p:txBody>
      </p:sp>
      <p:sp>
        <p:nvSpPr>
          <p:cNvPr id="3" name="Subtitle 2">
            <a:extLst>
              <a:ext uri="{FF2B5EF4-FFF2-40B4-BE49-F238E27FC236}">
                <a16:creationId xmlns:a16="http://schemas.microsoft.com/office/drawing/2014/main" id="{B84150B5-8989-9F4E-A769-F33774F6D777}"/>
              </a:ext>
            </a:extLst>
          </p:cNvPr>
          <p:cNvSpPr>
            <a:spLocks noGrp="1"/>
          </p:cNvSpPr>
          <p:nvPr>
            <p:ph type="subTitle" idx="1"/>
          </p:nvPr>
        </p:nvSpPr>
        <p:spPr>
          <a:xfrm>
            <a:off x="2770093" y="3296068"/>
            <a:ext cx="4698059" cy="1096899"/>
          </a:xfrm>
        </p:spPr>
        <p:txBody>
          <a:bodyPr/>
          <a:lstStyle/>
          <a:p>
            <a:pPr algn="l"/>
            <a:r>
              <a:rPr lang="en-US" dirty="0"/>
              <a:t>Jenny Bentley</a:t>
            </a:r>
          </a:p>
        </p:txBody>
      </p:sp>
      <p:pic>
        <p:nvPicPr>
          <p:cNvPr id="4" name="Picture 3" descr="NandEagle Horiz OYS 3C.eps">
            <a:extLst>
              <a:ext uri="{FF2B5EF4-FFF2-40B4-BE49-F238E27FC236}">
                <a16:creationId xmlns:a16="http://schemas.microsoft.com/office/drawing/2014/main" id="{E9AC325C-892E-4F52-91D4-0CE19D33D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213" y="3702277"/>
            <a:ext cx="2553747" cy="934720"/>
          </a:xfrm>
          <a:prstGeom prst="rect">
            <a:avLst/>
          </a:prstGeom>
        </p:spPr>
      </p:pic>
    </p:spTree>
    <p:extLst>
      <p:ext uri="{BB962C8B-B14F-4D97-AF65-F5344CB8AC3E}">
        <p14:creationId xmlns:p14="http://schemas.microsoft.com/office/powerpoint/2010/main" val="352547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ipart&#10;&#10;Description generated with very high confidence">
            <a:extLst>
              <a:ext uri="{FF2B5EF4-FFF2-40B4-BE49-F238E27FC236}">
                <a16:creationId xmlns:a16="http://schemas.microsoft.com/office/drawing/2014/main" id="{366C8261-0129-472C-B87F-3D9FB8B916C2}"/>
              </a:ext>
            </a:extLst>
          </p:cNvPr>
          <p:cNvPicPr>
            <a:picLocks noChangeAspect="1"/>
          </p:cNvPicPr>
          <p:nvPr/>
        </p:nvPicPr>
        <p:blipFill>
          <a:blip r:embed="rId2"/>
          <a:stretch>
            <a:fillRect/>
          </a:stretch>
        </p:blipFill>
        <p:spPr>
          <a:xfrm rot="20112031">
            <a:off x="162021" y="1720686"/>
            <a:ext cx="1658330" cy="1137155"/>
          </a:xfrm>
          <a:prstGeom prst="rect">
            <a:avLst/>
          </a:prstGeom>
        </p:spPr>
      </p:pic>
      <p:sp>
        <p:nvSpPr>
          <p:cNvPr id="4" name="Slide Number Placeholder 3">
            <a:extLst>
              <a:ext uri="{FF2B5EF4-FFF2-40B4-BE49-F238E27FC236}">
                <a16:creationId xmlns:a16="http://schemas.microsoft.com/office/drawing/2014/main" id="{03A2B039-FA35-4BA0-94B0-1A1AF8A11815}"/>
              </a:ext>
            </a:extLst>
          </p:cNvPr>
          <p:cNvSpPr>
            <a:spLocks noGrp="1"/>
          </p:cNvSpPr>
          <p:nvPr>
            <p:ph type="sldNum" sz="quarter" idx="12"/>
          </p:nvPr>
        </p:nvSpPr>
        <p:spPr/>
        <p:txBody>
          <a:bodyPr/>
          <a:lstStyle/>
          <a:p>
            <a:fld id="{EB0C8598-2256-7E42-9AC1-EE8487CA5351}" type="slidenum">
              <a:rPr lang="en-US" smtClean="0"/>
              <a:t>10</a:t>
            </a:fld>
            <a:endParaRPr lang="en-US" dirty="0"/>
          </a:p>
        </p:txBody>
      </p:sp>
      <p:sp>
        <p:nvSpPr>
          <p:cNvPr id="12" name="TextBox 11">
            <a:extLst>
              <a:ext uri="{FF2B5EF4-FFF2-40B4-BE49-F238E27FC236}">
                <a16:creationId xmlns:a16="http://schemas.microsoft.com/office/drawing/2014/main" id="{6A3D50E8-BA10-4752-A3E7-55C4BC80C0B6}"/>
              </a:ext>
            </a:extLst>
          </p:cNvPr>
          <p:cNvSpPr txBox="1"/>
          <p:nvPr/>
        </p:nvSpPr>
        <p:spPr>
          <a:xfrm>
            <a:off x="374149" y="5743456"/>
            <a:ext cx="3492131" cy="1477328"/>
          </a:xfrm>
          <a:prstGeom prst="rect">
            <a:avLst/>
          </a:prstGeom>
          <a:noFill/>
        </p:spPr>
        <p:txBody>
          <a:bodyPr wrap="square" rtlCol="0">
            <a:spAutoFit/>
          </a:bodyPr>
          <a:lstStyle/>
          <a:p>
            <a:r>
              <a:rPr lang="en-US" sz="900" b="1" dirty="0"/>
              <a:t>Impact Mapping</a:t>
            </a:r>
          </a:p>
          <a:p>
            <a:r>
              <a:rPr lang="en-US" sz="900" dirty="0"/>
              <a:t>Strategic Planning technique for goal-oriented requirements engineering that supports frequent iterative delivery, agile and lean software methods product development cycles and design thinking.</a:t>
            </a:r>
          </a:p>
          <a:p>
            <a:endParaRPr lang="en-US" dirty="0"/>
          </a:p>
          <a:p>
            <a:endParaRPr lang="en-US" dirty="0"/>
          </a:p>
          <a:p>
            <a:endParaRPr lang="en-US" dirty="0"/>
          </a:p>
        </p:txBody>
      </p:sp>
      <p:sp>
        <p:nvSpPr>
          <p:cNvPr id="13" name="TextBox 12">
            <a:extLst>
              <a:ext uri="{FF2B5EF4-FFF2-40B4-BE49-F238E27FC236}">
                <a16:creationId xmlns:a16="http://schemas.microsoft.com/office/drawing/2014/main" id="{1E508179-82AD-4D74-A10E-117AC1979288}"/>
              </a:ext>
            </a:extLst>
          </p:cNvPr>
          <p:cNvSpPr txBox="1"/>
          <p:nvPr/>
        </p:nvSpPr>
        <p:spPr>
          <a:xfrm>
            <a:off x="4135725" y="5796171"/>
            <a:ext cx="3794772" cy="1061829"/>
          </a:xfrm>
          <a:prstGeom prst="rect">
            <a:avLst/>
          </a:prstGeom>
          <a:noFill/>
        </p:spPr>
        <p:txBody>
          <a:bodyPr wrap="square" rtlCol="0">
            <a:spAutoFit/>
          </a:bodyPr>
          <a:lstStyle/>
          <a:p>
            <a:r>
              <a:rPr lang="en-US" sz="900" b="1" dirty="0"/>
              <a:t>Story Mapping</a:t>
            </a:r>
          </a:p>
          <a:p>
            <a:r>
              <a:rPr lang="en-US" sz="900" dirty="0"/>
              <a:t>Technique to visualize the entire product or service as a series of tasks which the user completes. Goal is to discover requirements from a user experience point of view. Collaborative exercise to transform the approach from requirements delivery to requirements discovery.</a:t>
            </a:r>
          </a:p>
          <a:p>
            <a:endParaRPr lang="en-US" dirty="0"/>
          </a:p>
        </p:txBody>
      </p:sp>
      <p:sp>
        <p:nvSpPr>
          <p:cNvPr id="15" name="Arrow: Right 14">
            <a:extLst>
              <a:ext uri="{FF2B5EF4-FFF2-40B4-BE49-F238E27FC236}">
                <a16:creationId xmlns:a16="http://schemas.microsoft.com/office/drawing/2014/main" id="{95259784-A543-4DB5-801E-FC50CE7720FC}"/>
              </a:ext>
            </a:extLst>
          </p:cNvPr>
          <p:cNvSpPr/>
          <p:nvPr/>
        </p:nvSpPr>
        <p:spPr>
          <a:xfrm>
            <a:off x="7739247" y="4149773"/>
            <a:ext cx="652723" cy="330200"/>
          </a:xfrm>
          <a:prstGeom prst="right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descr="A screenshot of a cell phone&#10;&#10;Description generated with very high confidence">
            <a:extLst>
              <a:ext uri="{FF2B5EF4-FFF2-40B4-BE49-F238E27FC236}">
                <a16:creationId xmlns:a16="http://schemas.microsoft.com/office/drawing/2014/main" id="{1B34D39D-F1DE-4FC7-9641-25EF34DD988D}"/>
              </a:ext>
            </a:extLst>
          </p:cNvPr>
          <p:cNvPicPr>
            <a:picLocks noChangeAspect="1"/>
          </p:cNvPicPr>
          <p:nvPr/>
        </p:nvPicPr>
        <p:blipFill>
          <a:blip r:embed="rId3"/>
          <a:stretch>
            <a:fillRect/>
          </a:stretch>
        </p:blipFill>
        <p:spPr>
          <a:xfrm>
            <a:off x="8518224" y="3243432"/>
            <a:ext cx="3087476" cy="2379641"/>
          </a:xfrm>
          <a:prstGeom prst="rect">
            <a:avLst/>
          </a:prstGeom>
        </p:spPr>
      </p:pic>
      <p:sp>
        <p:nvSpPr>
          <p:cNvPr id="18" name="TextBox 17">
            <a:extLst>
              <a:ext uri="{FF2B5EF4-FFF2-40B4-BE49-F238E27FC236}">
                <a16:creationId xmlns:a16="http://schemas.microsoft.com/office/drawing/2014/main" id="{0BEB7928-92C7-45CD-9ADF-C5F94D3856BA}"/>
              </a:ext>
            </a:extLst>
          </p:cNvPr>
          <p:cNvSpPr txBox="1"/>
          <p:nvPr/>
        </p:nvSpPr>
        <p:spPr>
          <a:xfrm>
            <a:off x="8391970" y="5877981"/>
            <a:ext cx="3457958" cy="784830"/>
          </a:xfrm>
          <a:prstGeom prst="rect">
            <a:avLst/>
          </a:prstGeom>
          <a:noFill/>
        </p:spPr>
        <p:txBody>
          <a:bodyPr wrap="square" rtlCol="0">
            <a:spAutoFit/>
          </a:bodyPr>
          <a:lstStyle/>
          <a:p>
            <a:r>
              <a:rPr lang="en-US" sz="900" b="1" dirty="0"/>
              <a:t>Agile Lifecycle Management Tool (JIRA)</a:t>
            </a:r>
          </a:p>
          <a:p>
            <a:r>
              <a:rPr lang="en-US" sz="900" dirty="0"/>
              <a:t>Integration of Story Mapping tool with Agile Lifecycle Tool to enable continuous flow of requirements and eliminate hand-offs.</a:t>
            </a:r>
          </a:p>
          <a:p>
            <a:endParaRPr lang="en-US" dirty="0"/>
          </a:p>
        </p:txBody>
      </p:sp>
      <p:sp>
        <p:nvSpPr>
          <p:cNvPr id="20" name="Rectangle 19">
            <a:extLst>
              <a:ext uri="{FF2B5EF4-FFF2-40B4-BE49-F238E27FC236}">
                <a16:creationId xmlns:a16="http://schemas.microsoft.com/office/drawing/2014/main" id="{CA279658-E7E0-46B4-995A-90C46FFB45BC}"/>
              </a:ext>
            </a:extLst>
          </p:cNvPr>
          <p:cNvSpPr/>
          <p:nvPr/>
        </p:nvSpPr>
        <p:spPr>
          <a:xfrm>
            <a:off x="374149" y="921004"/>
            <a:ext cx="9989628" cy="769441"/>
          </a:xfrm>
          <a:prstGeom prst="rect">
            <a:avLst/>
          </a:prstGeom>
        </p:spPr>
        <p:txBody>
          <a:bodyPr wrap="square">
            <a:spAutoFit/>
          </a:bodyPr>
          <a:lstStyle/>
          <a:p>
            <a:r>
              <a:rPr lang="en-US" sz="1400" dirty="0">
                <a:ea typeface="Calibri" panose="020F0502020204030204" pitchFamily="34" charset="0"/>
              </a:rPr>
              <a:t>In the spirit of the aspirational goals to reduce IT delivery time and to provide our associates with tools to enable speed of business value delivery,  we are integrating the use of visualization tools into the requirements decomposition process. </a:t>
            </a:r>
            <a:r>
              <a:rPr lang="en-US" sz="1400" dirty="0">
                <a:latin typeface="Calibri" panose="020F0502020204030204" pitchFamily="34" charset="0"/>
                <a:ea typeface="Calibri" panose="020F0502020204030204" pitchFamily="34" charset="0"/>
              </a:rPr>
              <a:t>  </a:t>
            </a:r>
          </a:p>
          <a:p>
            <a:r>
              <a:rPr lang="en-US" sz="1600" dirty="0">
                <a:latin typeface="Calibri" panose="020F0502020204030204" pitchFamily="34" charset="0"/>
                <a:ea typeface="Calibri" panose="020F0502020204030204" pitchFamily="34" charset="0"/>
              </a:rPr>
              <a:t> </a:t>
            </a:r>
          </a:p>
        </p:txBody>
      </p:sp>
      <p:sp>
        <p:nvSpPr>
          <p:cNvPr id="21" name="Rectangle 20">
            <a:extLst>
              <a:ext uri="{FF2B5EF4-FFF2-40B4-BE49-F238E27FC236}">
                <a16:creationId xmlns:a16="http://schemas.microsoft.com/office/drawing/2014/main" id="{CBC4972C-C19B-4677-BE89-46EA2922BD13}"/>
              </a:ext>
            </a:extLst>
          </p:cNvPr>
          <p:cNvSpPr/>
          <p:nvPr/>
        </p:nvSpPr>
        <p:spPr>
          <a:xfrm>
            <a:off x="1315673" y="1662812"/>
            <a:ext cx="10998173" cy="1415772"/>
          </a:xfrm>
          <a:prstGeom prst="rect">
            <a:avLst/>
          </a:prstGeom>
        </p:spPr>
        <p:txBody>
          <a:bodyPr wrap="square">
            <a:spAutoFit/>
          </a:bodyPr>
          <a:lstStyle/>
          <a:p>
            <a:pPr marL="800100" lvl="1" indent="-342900">
              <a:buFont typeface="+mj-lt"/>
              <a:buAutoNum type="arabicPeriod"/>
            </a:pPr>
            <a:r>
              <a:rPr lang="en-US" sz="1400" dirty="0">
                <a:ea typeface="Times New Roman" panose="02020603050405020304" pitchFamily="18" charset="0"/>
              </a:rPr>
              <a:t>Visualization of scope to expedite the decomposition process</a:t>
            </a:r>
            <a:endParaRPr lang="en-US" sz="1400" dirty="0">
              <a:ea typeface="Calibri" panose="020F0502020204030204" pitchFamily="34" charset="0"/>
            </a:endParaRPr>
          </a:p>
          <a:p>
            <a:pPr marL="800100" lvl="1" indent="-342900">
              <a:buFont typeface="+mj-lt"/>
              <a:buAutoNum type="arabicPeriod"/>
            </a:pPr>
            <a:r>
              <a:rPr lang="en-US" sz="1400" dirty="0">
                <a:ea typeface="Times New Roman" panose="02020603050405020304" pitchFamily="18" charset="0"/>
              </a:rPr>
              <a:t>Allow active participation by all participants regardless of location </a:t>
            </a:r>
          </a:p>
          <a:p>
            <a:pPr marL="800100" lvl="1" indent="-342900">
              <a:buFont typeface="+mj-lt"/>
              <a:buAutoNum type="arabicPeriod"/>
            </a:pPr>
            <a:r>
              <a:rPr lang="en-US" sz="1400" dirty="0">
                <a:ea typeface="Times New Roman" panose="02020603050405020304" pitchFamily="18" charset="0"/>
              </a:rPr>
              <a:t>Expedite the decisioning/prioritization of MVPs and MMPs by visualizing the delivery</a:t>
            </a:r>
            <a:endParaRPr lang="en-US" sz="1400" dirty="0">
              <a:ea typeface="Calibri" panose="020F0502020204030204" pitchFamily="34" charset="0"/>
            </a:endParaRPr>
          </a:p>
          <a:p>
            <a:pPr marL="800100" lvl="1" indent="-342900">
              <a:buFont typeface="+mj-lt"/>
              <a:buAutoNum type="arabicPeriod"/>
            </a:pPr>
            <a:r>
              <a:rPr lang="en-US" sz="1400" dirty="0">
                <a:ea typeface="Times New Roman" panose="02020603050405020304" pitchFamily="18" charset="0"/>
              </a:rPr>
              <a:t>Integration with Jira and GitHub to eliminate hand offs</a:t>
            </a:r>
          </a:p>
          <a:p>
            <a:pPr marL="800100" lvl="1" indent="-342900">
              <a:buFont typeface="+mj-lt"/>
              <a:buAutoNum type="arabicPeriod"/>
            </a:pPr>
            <a:r>
              <a:rPr lang="en-US" sz="1400" dirty="0">
                <a:ea typeface="Calibri" panose="020F0502020204030204" pitchFamily="34" charset="0"/>
              </a:rPr>
              <a:t>Alignment and standardization of requirements terminology with industry standard tool sets</a:t>
            </a:r>
          </a:p>
          <a:p>
            <a:r>
              <a:rPr lang="en-US" sz="1600" dirty="0">
                <a:ea typeface="Calibri" panose="020F0502020204030204" pitchFamily="34" charset="0"/>
              </a:rPr>
              <a:t> </a:t>
            </a:r>
          </a:p>
        </p:txBody>
      </p:sp>
      <p:pic>
        <p:nvPicPr>
          <p:cNvPr id="5" name="Picture 4">
            <a:extLst>
              <a:ext uri="{FF2B5EF4-FFF2-40B4-BE49-F238E27FC236}">
                <a16:creationId xmlns:a16="http://schemas.microsoft.com/office/drawing/2014/main" id="{C2A84D74-2B77-45F1-8A01-C25230EE40E3}"/>
              </a:ext>
            </a:extLst>
          </p:cNvPr>
          <p:cNvPicPr>
            <a:picLocks noChangeAspect="1"/>
          </p:cNvPicPr>
          <p:nvPr/>
        </p:nvPicPr>
        <p:blipFill>
          <a:blip r:embed="rId4"/>
          <a:stretch>
            <a:fillRect/>
          </a:stretch>
        </p:blipFill>
        <p:spPr>
          <a:xfrm>
            <a:off x="4249760" y="3249200"/>
            <a:ext cx="3169724" cy="2443059"/>
          </a:xfrm>
          <a:prstGeom prst="rect">
            <a:avLst/>
          </a:prstGeom>
        </p:spPr>
      </p:pic>
      <p:sp>
        <p:nvSpPr>
          <p:cNvPr id="22" name="Arrow: Right 21">
            <a:extLst>
              <a:ext uri="{FF2B5EF4-FFF2-40B4-BE49-F238E27FC236}">
                <a16:creationId xmlns:a16="http://schemas.microsoft.com/office/drawing/2014/main" id="{392F3FE0-0E49-4DB3-88BD-6D184DF6B78C}"/>
              </a:ext>
            </a:extLst>
          </p:cNvPr>
          <p:cNvSpPr/>
          <p:nvPr/>
        </p:nvSpPr>
        <p:spPr>
          <a:xfrm>
            <a:off x="3316455" y="4151557"/>
            <a:ext cx="652723" cy="330200"/>
          </a:xfrm>
          <a:prstGeom prst="right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ECCDE452-F3CB-4DB1-9746-F74721D5B661}"/>
              </a:ext>
            </a:extLst>
          </p:cNvPr>
          <p:cNvSpPr>
            <a:spLocks noGrp="1"/>
          </p:cNvSpPr>
          <p:nvPr>
            <p:ph type="title"/>
          </p:nvPr>
        </p:nvSpPr>
        <p:spPr>
          <a:xfrm>
            <a:off x="249441" y="133050"/>
            <a:ext cx="8596668" cy="1320800"/>
          </a:xfrm>
        </p:spPr>
        <p:txBody>
          <a:bodyPr>
            <a:normAutofit/>
          </a:bodyPr>
          <a:lstStyle/>
          <a:p>
            <a:r>
              <a:rPr lang="en-US" sz="4000" dirty="0">
                <a:solidFill>
                  <a:schemeClr val="accent1">
                    <a:lumMod val="75000"/>
                  </a:schemeClr>
                </a:solidFill>
              </a:rPr>
              <a:t>Making It Visual</a:t>
            </a:r>
          </a:p>
        </p:txBody>
      </p:sp>
      <p:grpSp>
        <p:nvGrpSpPr>
          <p:cNvPr id="19" name="Group 18">
            <a:extLst>
              <a:ext uri="{FF2B5EF4-FFF2-40B4-BE49-F238E27FC236}">
                <a16:creationId xmlns:a16="http://schemas.microsoft.com/office/drawing/2014/main" id="{354624B4-149C-424D-873B-0F3C79CE481B}"/>
              </a:ext>
            </a:extLst>
          </p:cNvPr>
          <p:cNvGrpSpPr/>
          <p:nvPr/>
        </p:nvGrpSpPr>
        <p:grpSpPr>
          <a:xfrm>
            <a:off x="332690" y="3368893"/>
            <a:ext cx="2823883" cy="2259415"/>
            <a:chOff x="65509" y="1419538"/>
            <a:chExt cx="11223997" cy="5135801"/>
          </a:xfrm>
        </p:grpSpPr>
        <p:pic>
          <p:nvPicPr>
            <p:cNvPr id="23" name="Picture 22">
              <a:extLst>
                <a:ext uri="{FF2B5EF4-FFF2-40B4-BE49-F238E27FC236}">
                  <a16:creationId xmlns:a16="http://schemas.microsoft.com/office/drawing/2014/main" id="{AF515B0A-B09E-48DE-8E8D-155D1F361500}"/>
                </a:ext>
              </a:extLst>
            </p:cNvPr>
            <p:cNvPicPr>
              <a:picLocks noChangeAspect="1"/>
            </p:cNvPicPr>
            <p:nvPr/>
          </p:nvPicPr>
          <p:blipFill>
            <a:blip r:embed="rId5"/>
            <a:stretch>
              <a:fillRect/>
            </a:stretch>
          </p:blipFill>
          <p:spPr>
            <a:xfrm>
              <a:off x="3025694" y="2294978"/>
              <a:ext cx="1621677" cy="859611"/>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4" name="Picture 23">
              <a:extLst>
                <a:ext uri="{FF2B5EF4-FFF2-40B4-BE49-F238E27FC236}">
                  <a16:creationId xmlns:a16="http://schemas.microsoft.com/office/drawing/2014/main" id="{3802F2D4-02E5-47FB-8A77-A12225788CB6}"/>
                </a:ext>
              </a:extLst>
            </p:cNvPr>
            <p:cNvPicPr>
              <a:picLocks noChangeAspect="1"/>
            </p:cNvPicPr>
            <p:nvPr/>
          </p:nvPicPr>
          <p:blipFill>
            <a:blip r:embed="rId6"/>
            <a:stretch>
              <a:fillRect/>
            </a:stretch>
          </p:blipFill>
          <p:spPr>
            <a:xfrm>
              <a:off x="65509" y="2386194"/>
              <a:ext cx="2182557" cy="1981372"/>
            </a:xfrm>
            <a:prstGeom prst="roundRect">
              <a:avLst>
                <a:gd name="adj" fmla="val 10482"/>
              </a:avLst>
            </a:prstGeom>
            <a:ln>
              <a:noFill/>
            </a:ln>
            <a:effectLst>
              <a:outerShdw blurRad="152400" dist="12000" dir="900000" sy="98000" kx="110000" ky="200000" algn="tl" rotWithShape="0">
                <a:srgbClr val="000000">
                  <a:alpha val="30000"/>
                </a:srgbClr>
              </a:outerShdw>
            </a:effectLst>
            <a:scene3d>
              <a:camera prst="isometricOffAxis1Right"/>
              <a:lightRig rig="threePt" dir="t"/>
            </a:scene3d>
            <a:sp3d contourW="6350" prstMaterial="matte">
              <a:bevelT w="101600" h="101600"/>
              <a:contourClr>
                <a:srgbClr val="969696"/>
              </a:contourClr>
            </a:sp3d>
          </p:spPr>
        </p:pic>
        <p:pic>
          <p:nvPicPr>
            <p:cNvPr id="25" name="Picture 24">
              <a:extLst>
                <a:ext uri="{FF2B5EF4-FFF2-40B4-BE49-F238E27FC236}">
                  <a16:creationId xmlns:a16="http://schemas.microsoft.com/office/drawing/2014/main" id="{40613A65-EEDC-4251-AF65-89A257F9A18D}"/>
                </a:ext>
              </a:extLst>
            </p:cNvPr>
            <p:cNvPicPr>
              <a:picLocks noChangeAspect="1"/>
            </p:cNvPicPr>
            <p:nvPr/>
          </p:nvPicPr>
          <p:blipFill>
            <a:blip r:embed="rId7"/>
            <a:stretch>
              <a:fillRect/>
            </a:stretch>
          </p:blipFill>
          <p:spPr>
            <a:xfrm>
              <a:off x="3107021" y="3573647"/>
              <a:ext cx="1621677" cy="853514"/>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26" name="Straight Arrow Connector 25">
              <a:extLst>
                <a:ext uri="{FF2B5EF4-FFF2-40B4-BE49-F238E27FC236}">
                  <a16:creationId xmlns:a16="http://schemas.microsoft.com/office/drawing/2014/main" id="{42253DD9-A36E-4514-B5CC-18DED3C0F562}"/>
                </a:ext>
              </a:extLst>
            </p:cNvPr>
            <p:cNvCxnSpPr>
              <a:cxnSpLocks/>
            </p:cNvCxnSpPr>
            <p:nvPr/>
          </p:nvCxnSpPr>
          <p:spPr>
            <a:xfrm flipV="1">
              <a:off x="2484978" y="2739892"/>
              <a:ext cx="360437" cy="2568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CE516F4-F70B-4A22-8ADB-3354F096B43F}"/>
                </a:ext>
              </a:extLst>
            </p:cNvPr>
            <p:cNvCxnSpPr>
              <a:cxnSpLocks/>
            </p:cNvCxnSpPr>
            <p:nvPr/>
          </p:nvCxnSpPr>
          <p:spPr>
            <a:xfrm>
              <a:off x="2428345" y="3564845"/>
              <a:ext cx="403521" cy="3233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5A9ED0B-A513-45C3-A0B3-25025A96E7DA}"/>
                </a:ext>
              </a:extLst>
            </p:cNvPr>
            <p:cNvCxnSpPr>
              <a:cxnSpLocks/>
            </p:cNvCxnSpPr>
            <p:nvPr/>
          </p:nvCxnSpPr>
          <p:spPr>
            <a:xfrm>
              <a:off x="2219411" y="4003850"/>
              <a:ext cx="1276516" cy="14654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B1A1F425-C81E-45B1-87CE-AE8BA24C6618}"/>
                </a:ext>
              </a:extLst>
            </p:cNvPr>
            <p:cNvPicPr>
              <a:picLocks noChangeAspect="1"/>
            </p:cNvPicPr>
            <p:nvPr/>
          </p:nvPicPr>
          <p:blipFill>
            <a:blip r:embed="rId8"/>
            <a:stretch>
              <a:fillRect/>
            </a:stretch>
          </p:blipFill>
          <p:spPr>
            <a:xfrm>
              <a:off x="3061084" y="5555239"/>
              <a:ext cx="1621677" cy="853514"/>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 name="Picture 29">
              <a:extLst>
                <a:ext uri="{FF2B5EF4-FFF2-40B4-BE49-F238E27FC236}">
                  <a16:creationId xmlns:a16="http://schemas.microsoft.com/office/drawing/2014/main" id="{1C69F60C-47E4-4249-B2E3-D2D7A879987C}"/>
                </a:ext>
              </a:extLst>
            </p:cNvPr>
            <p:cNvPicPr>
              <a:picLocks noChangeAspect="1"/>
            </p:cNvPicPr>
            <p:nvPr/>
          </p:nvPicPr>
          <p:blipFill>
            <a:blip r:embed="rId9"/>
            <a:stretch>
              <a:fillRect/>
            </a:stretch>
          </p:blipFill>
          <p:spPr>
            <a:xfrm>
              <a:off x="5381201" y="1965079"/>
              <a:ext cx="1621677" cy="853514"/>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1" name="Picture 30">
              <a:extLst>
                <a:ext uri="{FF2B5EF4-FFF2-40B4-BE49-F238E27FC236}">
                  <a16:creationId xmlns:a16="http://schemas.microsoft.com/office/drawing/2014/main" id="{7A62054A-8BB2-419C-8BE9-F082A52E16B4}"/>
                </a:ext>
              </a:extLst>
            </p:cNvPr>
            <p:cNvPicPr>
              <a:picLocks noChangeAspect="1"/>
            </p:cNvPicPr>
            <p:nvPr/>
          </p:nvPicPr>
          <p:blipFill>
            <a:blip r:embed="rId10"/>
            <a:stretch>
              <a:fillRect/>
            </a:stretch>
          </p:blipFill>
          <p:spPr>
            <a:xfrm>
              <a:off x="5345015" y="3045616"/>
              <a:ext cx="1621677" cy="93276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2" name="Picture 31">
              <a:extLst>
                <a:ext uri="{FF2B5EF4-FFF2-40B4-BE49-F238E27FC236}">
                  <a16:creationId xmlns:a16="http://schemas.microsoft.com/office/drawing/2014/main" id="{95AA8EDD-E2B7-4A80-BA70-8BEC2A6A2203}"/>
                </a:ext>
              </a:extLst>
            </p:cNvPr>
            <p:cNvPicPr>
              <a:picLocks noChangeAspect="1"/>
            </p:cNvPicPr>
            <p:nvPr/>
          </p:nvPicPr>
          <p:blipFill>
            <a:blip r:embed="rId11"/>
            <a:stretch>
              <a:fillRect/>
            </a:stretch>
          </p:blipFill>
          <p:spPr>
            <a:xfrm>
              <a:off x="5407374" y="4306750"/>
              <a:ext cx="1627773" cy="93276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3" name="Picture 32">
              <a:extLst>
                <a:ext uri="{FF2B5EF4-FFF2-40B4-BE49-F238E27FC236}">
                  <a16:creationId xmlns:a16="http://schemas.microsoft.com/office/drawing/2014/main" id="{FF9678E1-3E1E-4013-B15C-8DF84078E6F7}"/>
                </a:ext>
              </a:extLst>
            </p:cNvPr>
            <p:cNvPicPr>
              <a:picLocks noChangeAspect="1"/>
            </p:cNvPicPr>
            <p:nvPr/>
          </p:nvPicPr>
          <p:blipFill>
            <a:blip r:embed="rId12"/>
            <a:stretch>
              <a:fillRect/>
            </a:stretch>
          </p:blipFill>
          <p:spPr>
            <a:xfrm>
              <a:off x="5413470" y="5622570"/>
              <a:ext cx="1621677" cy="93276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4" name="Picture 33">
              <a:extLst>
                <a:ext uri="{FF2B5EF4-FFF2-40B4-BE49-F238E27FC236}">
                  <a16:creationId xmlns:a16="http://schemas.microsoft.com/office/drawing/2014/main" id="{ABF5B06E-3921-4621-9901-917EA344FEC9}"/>
                </a:ext>
              </a:extLst>
            </p:cNvPr>
            <p:cNvPicPr>
              <a:picLocks noChangeAspect="1"/>
            </p:cNvPicPr>
            <p:nvPr/>
          </p:nvPicPr>
          <p:blipFill>
            <a:blip r:embed="rId13"/>
            <a:stretch>
              <a:fillRect/>
            </a:stretch>
          </p:blipFill>
          <p:spPr>
            <a:xfrm>
              <a:off x="7583827" y="1419538"/>
              <a:ext cx="1646063" cy="853514"/>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5" name="Picture 34">
              <a:extLst>
                <a:ext uri="{FF2B5EF4-FFF2-40B4-BE49-F238E27FC236}">
                  <a16:creationId xmlns:a16="http://schemas.microsoft.com/office/drawing/2014/main" id="{08F7D13C-52AD-4139-A77A-F908035685D1}"/>
                </a:ext>
              </a:extLst>
            </p:cNvPr>
            <p:cNvPicPr>
              <a:picLocks noChangeAspect="1"/>
            </p:cNvPicPr>
            <p:nvPr/>
          </p:nvPicPr>
          <p:blipFill>
            <a:blip r:embed="rId14"/>
            <a:stretch>
              <a:fillRect/>
            </a:stretch>
          </p:blipFill>
          <p:spPr>
            <a:xfrm>
              <a:off x="7700522" y="2412127"/>
              <a:ext cx="1646063" cy="93276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6" name="Picture 35">
              <a:extLst>
                <a:ext uri="{FF2B5EF4-FFF2-40B4-BE49-F238E27FC236}">
                  <a16:creationId xmlns:a16="http://schemas.microsoft.com/office/drawing/2014/main" id="{DD8983D2-7FA1-428C-A12A-90628A854271}"/>
                </a:ext>
              </a:extLst>
            </p:cNvPr>
            <p:cNvPicPr>
              <a:picLocks noChangeAspect="1"/>
            </p:cNvPicPr>
            <p:nvPr/>
          </p:nvPicPr>
          <p:blipFill>
            <a:blip r:embed="rId15"/>
            <a:stretch>
              <a:fillRect/>
            </a:stretch>
          </p:blipFill>
          <p:spPr>
            <a:xfrm>
              <a:off x="9237025" y="1542137"/>
              <a:ext cx="1627773" cy="853514"/>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7" name="Picture 36">
              <a:extLst>
                <a:ext uri="{FF2B5EF4-FFF2-40B4-BE49-F238E27FC236}">
                  <a16:creationId xmlns:a16="http://schemas.microsoft.com/office/drawing/2014/main" id="{3CEE4C88-34A2-46FB-A3AD-19D453FC8B2B}"/>
                </a:ext>
              </a:extLst>
            </p:cNvPr>
            <p:cNvPicPr>
              <a:picLocks noChangeAspect="1"/>
            </p:cNvPicPr>
            <p:nvPr/>
          </p:nvPicPr>
          <p:blipFill>
            <a:blip r:embed="rId16"/>
            <a:stretch>
              <a:fillRect/>
            </a:stretch>
          </p:blipFill>
          <p:spPr>
            <a:xfrm>
              <a:off x="9667829" y="3216938"/>
              <a:ext cx="1621677" cy="93276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8" name="Picture 37">
              <a:extLst>
                <a:ext uri="{FF2B5EF4-FFF2-40B4-BE49-F238E27FC236}">
                  <a16:creationId xmlns:a16="http://schemas.microsoft.com/office/drawing/2014/main" id="{1772607E-12DF-4B3E-A434-036D556C5291}"/>
                </a:ext>
              </a:extLst>
            </p:cNvPr>
            <p:cNvPicPr>
              <a:picLocks noChangeAspect="1"/>
            </p:cNvPicPr>
            <p:nvPr/>
          </p:nvPicPr>
          <p:blipFill>
            <a:blip r:embed="rId17"/>
            <a:stretch>
              <a:fillRect/>
            </a:stretch>
          </p:blipFill>
          <p:spPr>
            <a:xfrm>
              <a:off x="8128471" y="4088013"/>
              <a:ext cx="2261812" cy="93276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9" name="Picture 38">
              <a:extLst>
                <a:ext uri="{FF2B5EF4-FFF2-40B4-BE49-F238E27FC236}">
                  <a16:creationId xmlns:a16="http://schemas.microsoft.com/office/drawing/2014/main" id="{EBC6598C-5F1A-45E2-8980-072A4FE92A82}"/>
                </a:ext>
              </a:extLst>
            </p:cNvPr>
            <p:cNvPicPr>
              <a:picLocks noChangeAspect="1"/>
            </p:cNvPicPr>
            <p:nvPr/>
          </p:nvPicPr>
          <p:blipFill>
            <a:blip r:embed="rId18"/>
            <a:stretch>
              <a:fillRect/>
            </a:stretch>
          </p:blipFill>
          <p:spPr>
            <a:xfrm>
              <a:off x="8619581" y="5586614"/>
              <a:ext cx="1621677" cy="859611"/>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40" name="Straight Arrow Connector 39">
              <a:extLst>
                <a:ext uri="{FF2B5EF4-FFF2-40B4-BE49-F238E27FC236}">
                  <a16:creationId xmlns:a16="http://schemas.microsoft.com/office/drawing/2014/main" id="{EE44805C-36D7-4072-A274-D4108FBCE0EE}"/>
                </a:ext>
              </a:extLst>
            </p:cNvPr>
            <p:cNvCxnSpPr>
              <a:cxnSpLocks/>
            </p:cNvCxnSpPr>
            <p:nvPr/>
          </p:nvCxnSpPr>
          <p:spPr>
            <a:xfrm flipV="1">
              <a:off x="4778315" y="2479811"/>
              <a:ext cx="543106" cy="191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4DC0AD0-149F-477A-9822-33C612D7B3EA}"/>
                </a:ext>
              </a:extLst>
            </p:cNvPr>
            <p:cNvCxnSpPr>
              <a:cxnSpLocks/>
            </p:cNvCxnSpPr>
            <p:nvPr/>
          </p:nvCxnSpPr>
          <p:spPr>
            <a:xfrm flipV="1">
              <a:off x="4792299" y="3656086"/>
              <a:ext cx="373519" cy="1575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BAD031F-A2B2-44C6-A546-65BD51B3AF2D}"/>
                </a:ext>
              </a:extLst>
            </p:cNvPr>
            <p:cNvCxnSpPr>
              <a:cxnSpLocks/>
            </p:cNvCxnSpPr>
            <p:nvPr/>
          </p:nvCxnSpPr>
          <p:spPr>
            <a:xfrm>
              <a:off x="4769527" y="3971882"/>
              <a:ext cx="744732" cy="3401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4907762-FA18-4D5D-B513-78BCD56FF04D}"/>
                </a:ext>
              </a:extLst>
            </p:cNvPr>
            <p:cNvCxnSpPr>
              <a:cxnSpLocks/>
            </p:cNvCxnSpPr>
            <p:nvPr/>
          </p:nvCxnSpPr>
          <p:spPr>
            <a:xfrm>
              <a:off x="4844533" y="5987495"/>
              <a:ext cx="449540" cy="222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59DAB91-775E-4928-B974-65642F00EEEA}"/>
                </a:ext>
              </a:extLst>
            </p:cNvPr>
            <p:cNvCxnSpPr>
              <a:cxnSpLocks/>
            </p:cNvCxnSpPr>
            <p:nvPr/>
          </p:nvCxnSpPr>
          <p:spPr>
            <a:xfrm flipV="1">
              <a:off x="7328156" y="5977529"/>
              <a:ext cx="1000101" cy="643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933D9B2-04E4-45E5-A858-D55683A09BA7}"/>
                </a:ext>
              </a:extLst>
            </p:cNvPr>
            <p:cNvCxnSpPr>
              <a:cxnSpLocks/>
            </p:cNvCxnSpPr>
            <p:nvPr/>
          </p:nvCxnSpPr>
          <p:spPr>
            <a:xfrm flipV="1">
              <a:off x="7130609" y="4586215"/>
              <a:ext cx="820577" cy="598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C0F8B71-2E30-4E65-B1D5-2461B5418FFD}"/>
                </a:ext>
              </a:extLst>
            </p:cNvPr>
            <p:cNvCxnSpPr>
              <a:cxnSpLocks/>
            </p:cNvCxnSpPr>
            <p:nvPr/>
          </p:nvCxnSpPr>
          <p:spPr>
            <a:xfrm>
              <a:off x="7098754" y="3491021"/>
              <a:ext cx="2521940" cy="2177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6197289-8DA7-4C00-A119-054DC8DCBB66}"/>
                </a:ext>
              </a:extLst>
            </p:cNvPr>
            <p:cNvCxnSpPr>
              <a:cxnSpLocks/>
            </p:cNvCxnSpPr>
            <p:nvPr/>
          </p:nvCxnSpPr>
          <p:spPr>
            <a:xfrm flipV="1">
              <a:off x="7038665" y="1935147"/>
              <a:ext cx="455097" cy="1251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466A8EA-054E-4389-9C4D-340189E96A92}"/>
                </a:ext>
              </a:extLst>
            </p:cNvPr>
            <p:cNvCxnSpPr>
              <a:cxnSpLocks/>
            </p:cNvCxnSpPr>
            <p:nvPr/>
          </p:nvCxnSpPr>
          <p:spPr>
            <a:xfrm>
              <a:off x="7099801" y="2811603"/>
              <a:ext cx="525545" cy="2149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FC6163F-A44E-4CF8-808F-B70FFB7D77CC}"/>
                </a:ext>
              </a:extLst>
            </p:cNvPr>
            <p:cNvCxnSpPr>
              <a:cxnSpLocks/>
            </p:cNvCxnSpPr>
            <p:nvPr/>
          </p:nvCxnSpPr>
          <p:spPr>
            <a:xfrm flipV="1">
              <a:off x="7063428" y="2396796"/>
              <a:ext cx="458615" cy="337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6217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F6B6F-FCC7-49EE-87F5-900B4001B71B}"/>
              </a:ext>
            </a:extLst>
          </p:cNvPr>
          <p:cNvSpPr>
            <a:spLocks noGrp="1"/>
          </p:cNvSpPr>
          <p:nvPr>
            <p:ph type="title"/>
          </p:nvPr>
        </p:nvSpPr>
        <p:spPr>
          <a:xfrm>
            <a:off x="121523" y="122682"/>
            <a:ext cx="8596668" cy="1320800"/>
          </a:xfrm>
        </p:spPr>
        <p:txBody>
          <a:bodyPr>
            <a:normAutofit/>
          </a:bodyPr>
          <a:lstStyle/>
          <a:p>
            <a:r>
              <a:rPr lang="en-US" sz="4000" dirty="0">
                <a:solidFill>
                  <a:schemeClr val="accent1">
                    <a:lumMod val="75000"/>
                  </a:schemeClr>
                </a:solidFill>
              </a:rPr>
              <a:t>Making It Visual with Cardboard</a:t>
            </a:r>
          </a:p>
        </p:txBody>
      </p:sp>
      <p:sp>
        <p:nvSpPr>
          <p:cNvPr id="4" name="Slide Number Placeholder 3">
            <a:extLst>
              <a:ext uri="{FF2B5EF4-FFF2-40B4-BE49-F238E27FC236}">
                <a16:creationId xmlns:a16="http://schemas.microsoft.com/office/drawing/2014/main" id="{6CD8DB81-3B3D-4BDB-91BA-EB14C9190E04}"/>
              </a:ext>
            </a:extLst>
          </p:cNvPr>
          <p:cNvSpPr>
            <a:spLocks noGrp="1"/>
          </p:cNvSpPr>
          <p:nvPr>
            <p:ph type="sldNum" sz="quarter" idx="12"/>
          </p:nvPr>
        </p:nvSpPr>
        <p:spPr>
          <a:xfrm>
            <a:off x="7954169" y="6492875"/>
            <a:ext cx="683339" cy="365125"/>
          </a:xfrm>
        </p:spPr>
        <p:txBody>
          <a:bodyPr/>
          <a:lstStyle/>
          <a:p>
            <a:fld id="{6D22F896-40B5-4ADD-8801-0D06FADFA095}" type="slidenum">
              <a:rPr lang="en-US" smtClean="0"/>
              <a:t>11</a:t>
            </a:fld>
            <a:endParaRPr lang="en-US" dirty="0"/>
          </a:p>
        </p:txBody>
      </p:sp>
      <p:sp>
        <p:nvSpPr>
          <p:cNvPr id="6" name="Content Placeholder 2">
            <a:extLst>
              <a:ext uri="{FF2B5EF4-FFF2-40B4-BE49-F238E27FC236}">
                <a16:creationId xmlns:a16="http://schemas.microsoft.com/office/drawing/2014/main" id="{946822F1-E0FD-4F5B-8B9B-BC77F8DDD31C}"/>
              </a:ext>
            </a:extLst>
          </p:cNvPr>
          <p:cNvSpPr txBox="1">
            <a:spLocks/>
          </p:cNvSpPr>
          <p:nvPr/>
        </p:nvSpPr>
        <p:spPr>
          <a:xfrm>
            <a:off x="460242" y="1566557"/>
            <a:ext cx="4902912" cy="43434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ü"/>
            </a:pPr>
            <a:endParaRPr lang="en-US" sz="2000" dirty="0">
              <a:solidFill>
                <a:schemeClr val="tx1"/>
              </a:solidFill>
              <a:ea typeface="Calibri" panose="020F0502020204030204" pitchFamily="34" charset="0"/>
              <a:cs typeface="Calibri"/>
            </a:endParaRPr>
          </a:p>
        </p:txBody>
      </p:sp>
      <p:sp>
        <p:nvSpPr>
          <p:cNvPr id="11" name="Rectangle 10">
            <a:extLst>
              <a:ext uri="{FF2B5EF4-FFF2-40B4-BE49-F238E27FC236}">
                <a16:creationId xmlns:a16="http://schemas.microsoft.com/office/drawing/2014/main" id="{CE114FF9-609F-4F8B-AF58-983DF9E0A0FD}"/>
              </a:ext>
            </a:extLst>
          </p:cNvPr>
          <p:cNvSpPr/>
          <p:nvPr/>
        </p:nvSpPr>
        <p:spPr>
          <a:xfrm>
            <a:off x="213292" y="1068179"/>
            <a:ext cx="10239555" cy="5293757"/>
          </a:xfrm>
          <a:prstGeom prst="rect">
            <a:avLst/>
          </a:prstGeom>
        </p:spPr>
        <p:txBody>
          <a:bodyPr wrap="square">
            <a:spAutoFit/>
          </a:bodyPr>
          <a:lstStyle/>
          <a:p>
            <a:pPr fontAlgn="base"/>
            <a:r>
              <a:rPr lang="en-US" b="1" dirty="0">
                <a:solidFill>
                  <a:srgbClr val="000000"/>
                </a:solidFill>
              </a:rPr>
              <a:t>- Visualization tool with 9 templates</a:t>
            </a:r>
          </a:p>
          <a:p>
            <a:pPr marL="742950" lvl="1" indent="-285750" fontAlgn="base">
              <a:buFont typeface="Arial" panose="020B0604020202020204" pitchFamily="34" charset="0"/>
              <a:buChar char="•"/>
            </a:pPr>
            <a:r>
              <a:rPr lang="en-US" b="1" dirty="0">
                <a:solidFill>
                  <a:srgbClr val="000000"/>
                </a:solidFill>
              </a:rPr>
              <a:t>	</a:t>
            </a:r>
            <a:r>
              <a:rPr lang="en-US" sz="1600" b="1" dirty="0">
                <a:solidFill>
                  <a:srgbClr val="000000"/>
                </a:solidFill>
              </a:rPr>
              <a:t>Templates </a:t>
            </a:r>
          </a:p>
          <a:p>
            <a:pPr marL="1257300" lvl="2" indent="-342900">
              <a:buFont typeface="+mj-lt"/>
              <a:buAutoNum type="arabicPeriod"/>
            </a:pPr>
            <a:r>
              <a:rPr lang="en-US" sz="1600" dirty="0">
                <a:ea typeface="Calibri" panose="020F0502020204030204" pitchFamily="34" charset="0"/>
              </a:rPr>
              <a:t>Bullseye Chart</a:t>
            </a:r>
          </a:p>
          <a:p>
            <a:pPr marL="1257300" lvl="2" indent="-342900">
              <a:buFont typeface="+mj-lt"/>
              <a:buAutoNum type="arabicPeriod"/>
            </a:pPr>
            <a:r>
              <a:rPr lang="en-US" sz="1600" dirty="0">
                <a:ea typeface="Calibri" panose="020F0502020204030204" pitchFamily="34" charset="0"/>
              </a:rPr>
              <a:t>Business Model Canvas</a:t>
            </a:r>
          </a:p>
          <a:p>
            <a:pPr marL="1257300" lvl="2" indent="-342900">
              <a:buFont typeface="+mj-lt"/>
              <a:buAutoNum type="arabicPeriod"/>
            </a:pPr>
            <a:r>
              <a:rPr lang="en-US" sz="1600" dirty="0">
                <a:ea typeface="Calibri" panose="020F0502020204030204" pitchFamily="34" charset="0"/>
              </a:rPr>
              <a:t>Freeform Canvas</a:t>
            </a:r>
          </a:p>
          <a:p>
            <a:pPr marL="1257300" lvl="2" indent="-342900">
              <a:buFont typeface="+mj-lt"/>
              <a:buAutoNum type="arabicPeriod"/>
            </a:pPr>
            <a:r>
              <a:rPr lang="en-US" sz="1600" dirty="0">
                <a:ea typeface="Calibri" panose="020F0502020204030204" pitchFamily="34" charset="0"/>
              </a:rPr>
              <a:t>Opportunity Canvas</a:t>
            </a:r>
          </a:p>
          <a:p>
            <a:pPr marL="1257300" lvl="2" indent="-342900">
              <a:buFont typeface="+mj-lt"/>
              <a:buAutoNum type="arabicPeriod"/>
            </a:pPr>
            <a:r>
              <a:rPr lang="en-US" sz="1600" dirty="0">
                <a:ea typeface="Calibri" panose="020F0502020204030204" pitchFamily="34" charset="0"/>
              </a:rPr>
              <a:t>Simple Kanban Board</a:t>
            </a:r>
          </a:p>
          <a:p>
            <a:pPr marL="1257300" lvl="2" indent="-342900">
              <a:buFont typeface="+mj-lt"/>
              <a:buAutoNum type="arabicPeriod"/>
            </a:pPr>
            <a:r>
              <a:rPr lang="en-US" sz="1600" dirty="0">
                <a:ea typeface="Calibri" panose="020F0502020204030204" pitchFamily="34" charset="0"/>
              </a:rPr>
              <a:t>Start, Stop Continue Retro</a:t>
            </a:r>
          </a:p>
          <a:p>
            <a:pPr marL="1257300" lvl="2" indent="-342900">
              <a:buFont typeface="+mj-lt"/>
              <a:buAutoNum type="arabicPeriod"/>
            </a:pPr>
            <a:r>
              <a:rPr lang="en-US" sz="1600" dirty="0">
                <a:ea typeface="Calibri" panose="020F0502020204030204" pitchFamily="34" charset="0"/>
              </a:rPr>
              <a:t>Swim Lane Kanban</a:t>
            </a:r>
          </a:p>
          <a:p>
            <a:pPr marL="1257300" lvl="2" indent="-342900">
              <a:buFont typeface="+mj-lt"/>
              <a:buAutoNum type="arabicPeriod"/>
            </a:pPr>
            <a:r>
              <a:rPr lang="en-US" sz="1600" dirty="0">
                <a:ea typeface="Calibri" panose="020F0502020204030204" pitchFamily="34" charset="0"/>
              </a:rPr>
              <a:t>The 4L’s Retrospective</a:t>
            </a:r>
          </a:p>
          <a:p>
            <a:pPr marL="1257300" lvl="2" indent="-342900">
              <a:buFont typeface="+mj-lt"/>
              <a:buAutoNum type="arabicPeriod"/>
            </a:pPr>
            <a:r>
              <a:rPr lang="en-US" sz="1600" dirty="0">
                <a:ea typeface="Calibri" panose="020F0502020204030204" pitchFamily="34" charset="0"/>
              </a:rPr>
              <a:t>User Story Map </a:t>
            </a:r>
          </a:p>
          <a:p>
            <a:pPr marL="800100" marR="0" lvl="1" indent="-342900">
              <a:spcBef>
                <a:spcPts val="0"/>
              </a:spcBef>
              <a:spcAft>
                <a:spcPts val="0"/>
              </a:spcAft>
              <a:buFont typeface="+mj-lt"/>
              <a:buAutoNum type="arabicPeriod"/>
            </a:pPr>
            <a:endParaRPr lang="en-US" sz="1600" b="1" dirty="0">
              <a:solidFill>
                <a:srgbClr val="000000"/>
              </a:solidFill>
            </a:endParaRPr>
          </a:p>
          <a:p>
            <a:r>
              <a:rPr lang="en-US" b="1" dirty="0">
                <a:solidFill>
                  <a:srgbClr val="000000"/>
                </a:solidFill>
              </a:rPr>
              <a:t>- Access types</a:t>
            </a:r>
          </a:p>
          <a:p>
            <a:pPr marL="742950" lvl="1" indent="-285750">
              <a:buFont typeface="Arial" panose="020B0604020202020204" pitchFamily="34" charset="0"/>
              <a:buChar char="•"/>
            </a:pPr>
            <a:r>
              <a:rPr lang="en-US" b="1" dirty="0">
                <a:solidFill>
                  <a:srgbClr val="000000"/>
                </a:solidFill>
              </a:rPr>
              <a:t>	</a:t>
            </a:r>
            <a:r>
              <a:rPr lang="en-US" sz="1600" dirty="0">
                <a:solidFill>
                  <a:srgbClr val="000000"/>
                </a:solidFill>
              </a:rPr>
              <a:t>Collaborator – can create and contribute to a board</a:t>
            </a:r>
          </a:p>
          <a:p>
            <a:pPr marL="742950" lvl="1" indent="-285750">
              <a:buFont typeface="Arial" panose="020B0604020202020204" pitchFamily="34" charset="0"/>
              <a:buChar char="•"/>
            </a:pPr>
            <a:r>
              <a:rPr lang="en-US" sz="1600" dirty="0">
                <a:solidFill>
                  <a:srgbClr val="000000"/>
                </a:solidFill>
              </a:rPr>
              <a:t>	Viewer – read only access</a:t>
            </a:r>
          </a:p>
          <a:p>
            <a:endParaRPr lang="en-US" b="1" dirty="0">
              <a:solidFill>
                <a:srgbClr val="000000"/>
              </a:solidFill>
            </a:endParaRPr>
          </a:p>
          <a:p>
            <a:r>
              <a:rPr lang="en-US" b="1" dirty="0">
                <a:solidFill>
                  <a:srgbClr val="000000"/>
                </a:solidFill>
              </a:rPr>
              <a:t>- Integrates with Jira and GitHub</a:t>
            </a:r>
          </a:p>
          <a:p>
            <a:endParaRPr lang="en-US" b="1" dirty="0">
              <a:solidFill>
                <a:srgbClr val="000000"/>
              </a:solidFill>
            </a:endParaRPr>
          </a:p>
          <a:p>
            <a:r>
              <a:rPr lang="en-US" b="1" dirty="0">
                <a:solidFill>
                  <a:srgbClr val="000000"/>
                </a:solidFill>
              </a:rPr>
              <a:t>- Goal to expedite requirements decomposition process through visualization</a:t>
            </a:r>
          </a:p>
          <a:p>
            <a:pPr fontAlgn="base"/>
            <a:r>
              <a:rPr lang="en-US" b="1" dirty="0">
                <a:solidFill>
                  <a:srgbClr val="000000"/>
                </a:solidFill>
              </a:rPr>
              <a:t>	</a:t>
            </a:r>
          </a:p>
        </p:txBody>
      </p:sp>
      <p:pic>
        <p:nvPicPr>
          <p:cNvPr id="3" name="Picture 2">
            <a:extLst>
              <a:ext uri="{FF2B5EF4-FFF2-40B4-BE49-F238E27FC236}">
                <a16:creationId xmlns:a16="http://schemas.microsoft.com/office/drawing/2014/main" id="{FD6864B9-2D82-4733-9635-E8EC678F87B9}"/>
              </a:ext>
            </a:extLst>
          </p:cNvPr>
          <p:cNvPicPr>
            <a:picLocks noChangeAspect="1"/>
          </p:cNvPicPr>
          <p:nvPr/>
        </p:nvPicPr>
        <p:blipFill>
          <a:blip r:embed="rId3"/>
          <a:stretch>
            <a:fillRect/>
          </a:stretch>
        </p:blipFill>
        <p:spPr>
          <a:xfrm>
            <a:off x="4604417" y="1297616"/>
            <a:ext cx="4872444" cy="2718432"/>
          </a:xfrm>
          <a:prstGeom prst="rect">
            <a:avLst/>
          </a:prstGeom>
        </p:spPr>
      </p:pic>
    </p:spTree>
    <p:extLst>
      <p:ext uri="{BB962C8B-B14F-4D97-AF65-F5344CB8AC3E}">
        <p14:creationId xmlns:p14="http://schemas.microsoft.com/office/powerpoint/2010/main" val="1603916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E2296-0248-410D-ACD8-A3C94063C95A}"/>
              </a:ext>
            </a:extLst>
          </p:cNvPr>
          <p:cNvSpPr>
            <a:spLocks noGrp="1"/>
          </p:cNvSpPr>
          <p:nvPr>
            <p:ph type="title"/>
          </p:nvPr>
        </p:nvSpPr>
        <p:spPr>
          <a:xfrm>
            <a:off x="127063" y="355601"/>
            <a:ext cx="8596668" cy="1320800"/>
          </a:xfrm>
        </p:spPr>
        <p:txBody>
          <a:bodyPr/>
          <a:lstStyle/>
          <a:p>
            <a:r>
              <a:rPr lang="en-US" dirty="0"/>
              <a:t>Putting it to Practice – Impact Map</a:t>
            </a:r>
          </a:p>
        </p:txBody>
      </p:sp>
      <p:sp>
        <p:nvSpPr>
          <p:cNvPr id="4" name="Slide Number Placeholder 3">
            <a:extLst>
              <a:ext uri="{FF2B5EF4-FFF2-40B4-BE49-F238E27FC236}">
                <a16:creationId xmlns:a16="http://schemas.microsoft.com/office/drawing/2014/main" id="{F1A6F6A3-CE40-472F-BDEF-E88A2257EFB7}"/>
              </a:ext>
            </a:extLst>
          </p:cNvPr>
          <p:cNvSpPr>
            <a:spLocks noGrp="1"/>
          </p:cNvSpPr>
          <p:nvPr>
            <p:ph type="sldNum" sz="quarter" idx="12"/>
          </p:nvPr>
        </p:nvSpPr>
        <p:spPr/>
        <p:txBody>
          <a:bodyPr/>
          <a:lstStyle/>
          <a:p>
            <a:fld id="{6D22F896-40B5-4ADD-8801-0D06FADFA095}" type="slidenum">
              <a:rPr lang="en-US" smtClean="0"/>
              <a:t>12</a:t>
            </a:fld>
            <a:endParaRPr lang="en-US" dirty="0"/>
          </a:p>
        </p:txBody>
      </p:sp>
      <p:pic>
        <p:nvPicPr>
          <p:cNvPr id="5" name="Picture 4">
            <a:extLst>
              <a:ext uri="{FF2B5EF4-FFF2-40B4-BE49-F238E27FC236}">
                <a16:creationId xmlns:a16="http://schemas.microsoft.com/office/drawing/2014/main" id="{28A5D716-B17D-4E3D-9AEA-249D41A83345}"/>
              </a:ext>
            </a:extLst>
          </p:cNvPr>
          <p:cNvPicPr>
            <a:picLocks noChangeAspect="1"/>
          </p:cNvPicPr>
          <p:nvPr/>
        </p:nvPicPr>
        <p:blipFill>
          <a:blip r:embed="rId2"/>
          <a:stretch>
            <a:fillRect/>
          </a:stretch>
        </p:blipFill>
        <p:spPr>
          <a:xfrm>
            <a:off x="134472" y="1380931"/>
            <a:ext cx="5426573" cy="4660432"/>
          </a:xfrm>
          <a:prstGeom prst="rect">
            <a:avLst/>
          </a:prstGeom>
          <a:ln>
            <a:solidFill>
              <a:srgbClr val="0686D4"/>
            </a:solidFill>
          </a:ln>
        </p:spPr>
      </p:pic>
      <p:pic>
        <p:nvPicPr>
          <p:cNvPr id="7" name="Picture 6">
            <a:extLst>
              <a:ext uri="{FF2B5EF4-FFF2-40B4-BE49-F238E27FC236}">
                <a16:creationId xmlns:a16="http://schemas.microsoft.com/office/drawing/2014/main" id="{6D62ED3F-D820-47AF-A308-C61C1735A1C1}"/>
              </a:ext>
            </a:extLst>
          </p:cNvPr>
          <p:cNvPicPr>
            <a:picLocks noChangeAspect="1"/>
          </p:cNvPicPr>
          <p:nvPr/>
        </p:nvPicPr>
        <p:blipFill>
          <a:blip r:embed="rId3"/>
          <a:stretch>
            <a:fillRect/>
          </a:stretch>
        </p:blipFill>
        <p:spPr>
          <a:xfrm>
            <a:off x="5888144" y="1380931"/>
            <a:ext cx="6088376" cy="4660431"/>
          </a:xfrm>
          <a:prstGeom prst="rect">
            <a:avLst/>
          </a:prstGeom>
          <a:ln>
            <a:solidFill>
              <a:srgbClr val="0686D4"/>
            </a:solidFill>
          </a:ln>
        </p:spPr>
      </p:pic>
    </p:spTree>
    <p:extLst>
      <p:ext uri="{BB962C8B-B14F-4D97-AF65-F5344CB8AC3E}">
        <p14:creationId xmlns:p14="http://schemas.microsoft.com/office/powerpoint/2010/main" val="376717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E2296-0248-410D-ACD8-A3C94063C95A}"/>
              </a:ext>
            </a:extLst>
          </p:cNvPr>
          <p:cNvSpPr>
            <a:spLocks noGrp="1"/>
          </p:cNvSpPr>
          <p:nvPr>
            <p:ph type="title"/>
          </p:nvPr>
        </p:nvSpPr>
        <p:spPr>
          <a:xfrm>
            <a:off x="127063" y="355601"/>
            <a:ext cx="8596668" cy="1320800"/>
          </a:xfrm>
        </p:spPr>
        <p:txBody>
          <a:bodyPr/>
          <a:lstStyle/>
          <a:p>
            <a:r>
              <a:rPr lang="en-US" dirty="0"/>
              <a:t>Putting it to Practice – Story Map</a:t>
            </a:r>
          </a:p>
        </p:txBody>
      </p:sp>
      <p:sp>
        <p:nvSpPr>
          <p:cNvPr id="4" name="Slide Number Placeholder 3">
            <a:extLst>
              <a:ext uri="{FF2B5EF4-FFF2-40B4-BE49-F238E27FC236}">
                <a16:creationId xmlns:a16="http://schemas.microsoft.com/office/drawing/2014/main" id="{F1A6F6A3-CE40-472F-BDEF-E88A2257EFB7}"/>
              </a:ext>
            </a:extLst>
          </p:cNvPr>
          <p:cNvSpPr>
            <a:spLocks noGrp="1"/>
          </p:cNvSpPr>
          <p:nvPr>
            <p:ph type="sldNum" sz="quarter" idx="12"/>
          </p:nvPr>
        </p:nvSpPr>
        <p:spPr/>
        <p:txBody>
          <a:bodyPr/>
          <a:lstStyle/>
          <a:p>
            <a:fld id="{6D22F896-40B5-4ADD-8801-0D06FADFA095}" type="slidenum">
              <a:rPr lang="en-US" smtClean="0"/>
              <a:t>13</a:t>
            </a:fld>
            <a:endParaRPr lang="en-US" dirty="0"/>
          </a:p>
        </p:txBody>
      </p:sp>
      <p:pic>
        <p:nvPicPr>
          <p:cNvPr id="3" name="Picture 2">
            <a:extLst>
              <a:ext uri="{FF2B5EF4-FFF2-40B4-BE49-F238E27FC236}">
                <a16:creationId xmlns:a16="http://schemas.microsoft.com/office/drawing/2014/main" id="{A31F1B6B-816E-454A-B36B-E444EAFC5AF0}"/>
              </a:ext>
            </a:extLst>
          </p:cNvPr>
          <p:cNvPicPr>
            <a:picLocks noChangeAspect="1"/>
          </p:cNvPicPr>
          <p:nvPr/>
        </p:nvPicPr>
        <p:blipFill>
          <a:blip r:embed="rId2"/>
          <a:stretch>
            <a:fillRect/>
          </a:stretch>
        </p:blipFill>
        <p:spPr>
          <a:xfrm>
            <a:off x="127063" y="1325621"/>
            <a:ext cx="5570376" cy="4417605"/>
          </a:xfrm>
          <a:prstGeom prst="rect">
            <a:avLst/>
          </a:prstGeom>
          <a:ln>
            <a:solidFill>
              <a:srgbClr val="0686D4"/>
            </a:solidFill>
          </a:ln>
        </p:spPr>
      </p:pic>
      <p:pic>
        <p:nvPicPr>
          <p:cNvPr id="8" name="Picture 7">
            <a:extLst>
              <a:ext uri="{FF2B5EF4-FFF2-40B4-BE49-F238E27FC236}">
                <a16:creationId xmlns:a16="http://schemas.microsoft.com/office/drawing/2014/main" id="{0F5CB9EE-9F33-482A-8D72-0EC0BA63C889}"/>
              </a:ext>
            </a:extLst>
          </p:cNvPr>
          <p:cNvPicPr>
            <a:picLocks noChangeAspect="1"/>
          </p:cNvPicPr>
          <p:nvPr/>
        </p:nvPicPr>
        <p:blipFill>
          <a:blip r:embed="rId3"/>
          <a:stretch>
            <a:fillRect/>
          </a:stretch>
        </p:blipFill>
        <p:spPr>
          <a:xfrm>
            <a:off x="5990078" y="1325621"/>
            <a:ext cx="5934443" cy="4417605"/>
          </a:xfrm>
          <a:prstGeom prst="rect">
            <a:avLst/>
          </a:prstGeom>
          <a:ln>
            <a:solidFill>
              <a:srgbClr val="0686D4"/>
            </a:solidFill>
          </a:ln>
        </p:spPr>
      </p:pic>
    </p:spTree>
    <p:extLst>
      <p:ext uri="{BB962C8B-B14F-4D97-AF65-F5344CB8AC3E}">
        <p14:creationId xmlns:p14="http://schemas.microsoft.com/office/powerpoint/2010/main" val="2757768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F6B6F-FCC7-49EE-87F5-900B4001B71B}"/>
              </a:ext>
            </a:extLst>
          </p:cNvPr>
          <p:cNvSpPr>
            <a:spLocks noGrp="1"/>
          </p:cNvSpPr>
          <p:nvPr>
            <p:ph type="title"/>
          </p:nvPr>
        </p:nvSpPr>
        <p:spPr>
          <a:xfrm>
            <a:off x="121523" y="122682"/>
            <a:ext cx="8596668" cy="1320800"/>
          </a:xfrm>
        </p:spPr>
        <p:txBody>
          <a:bodyPr>
            <a:normAutofit/>
          </a:bodyPr>
          <a:lstStyle/>
          <a:p>
            <a:r>
              <a:rPr lang="en-US" sz="4000" dirty="0">
                <a:solidFill>
                  <a:schemeClr val="accent1">
                    <a:lumMod val="75000"/>
                  </a:schemeClr>
                </a:solidFill>
              </a:rPr>
              <a:t>Lessons Learned</a:t>
            </a:r>
          </a:p>
        </p:txBody>
      </p:sp>
      <p:sp>
        <p:nvSpPr>
          <p:cNvPr id="3" name="Content Placeholder 2">
            <a:extLst>
              <a:ext uri="{FF2B5EF4-FFF2-40B4-BE49-F238E27FC236}">
                <a16:creationId xmlns:a16="http://schemas.microsoft.com/office/drawing/2014/main" id="{40F5734D-F2F9-49DF-BF73-81384AB80D92}"/>
              </a:ext>
            </a:extLst>
          </p:cNvPr>
          <p:cNvSpPr>
            <a:spLocks noGrp="1"/>
          </p:cNvSpPr>
          <p:nvPr>
            <p:ph idx="1"/>
          </p:nvPr>
        </p:nvSpPr>
        <p:spPr>
          <a:xfrm>
            <a:off x="383674" y="989408"/>
            <a:ext cx="8596668" cy="5497697"/>
          </a:xfrm>
        </p:spPr>
        <p:txBody>
          <a:bodyPr vert="horz" lIns="0" tIns="45720" rIns="91440" bIns="45720" rtlCol="0" anchor="t">
            <a:normAutofit/>
          </a:bodyPr>
          <a:lstStyle/>
          <a:p>
            <a:pPr marL="800100" lvl="1" indent="-342900">
              <a:buFont typeface="+mj-lt"/>
              <a:buAutoNum type="arabicPeriod"/>
            </a:pPr>
            <a:endParaRPr lang="en-US" sz="2000" dirty="0">
              <a:solidFill>
                <a:schemeClr val="tx1"/>
              </a:solidFill>
              <a:latin typeface="Calibri"/>
              <a:ea typeface="Calibri" panose="020F0502020204030204" pitchFamily="34" charset="0"/>
              <a:cs typeface="Calibri"/>
            </a:endParaRPr>
          </a:p>
          <a:p>
            <a:pPr marL="457200" lvl="1" indent="0">
              <a:buNone/>
            </a:pPr>
            <a:endParaRPr lang="en-US" sz="2000" dirty="0">
              <a:solidFill>
                <a:schemeClr val="tx1"/>
              </a:solidFill>
              <a:latin typeface="Calibri"/>
              <a:ea typeface="Calibri" panose="020F0502020204030204" pitchFamily="34" charset="0"/>
              <a:cs typeface="Calibri"/>
            </a:endParaRPr>
          </a:p>
          <a:p>
            <a:pPr marL="457200" lvl="1" indent="0">
              <a:buNone/>
            </a:pPr>
            <a:endParaRPr lang="en-US" sz="2000" dirty="0">
              <a:solidFill>
                <a:schemeClr val="tx1"/>
              </a:solidFill>
              <a:latin typeface="Calibri"/>
              <a:ea typeface="Calibri" panose="020F0502020204030204" pitchFamily="34" charset="0"/>
              <a:cs typeface="Calibri"/>
            </a:endParaRPr>
          </a:p>
          <a:p>
            <a:pPr marL="457200" lvl="1" indent="0">
              <a:buNone/>
            </a:pPr>
            <a:endParaRPr lang="en-US" sz="2000" dirty="0">
              <a:solidFill>
                <a:schemeClr val="tx1"/>
              </a:solidFill>
              <a:latin typeface="Calibri"/>
              <a:ea typeface="Calibri" panose="020F0502020204030204" pitchFamily="34" charset="0"/>
              <a:cs typeface="Calibri"/>
            </a:endParaRPr>
          </a:p>
          <a:p>
            <a:pPr marL="457200" lvl="1" indent="0">
              <a:buNone/>
            </a:pPr>
            <a:endParaRPr lang="en-US" sz="2000" dirty="0">
              <a:solidFill>
                <a:schemeClr val="tx1"/>
              </a:solidFill>
              <a:latin typeface="Calibri"/>
              <a:ea typeface="Calibri" panose="020F0502020204030204" pitchFamily="34" charset="0"/>
              <a:cs typeface="Calibri"/>
            </a:endParaRPr>
          </a:p>
          <a:p>
            <a:pPr marL="457200" lvl="1" indent="0">
              <a:buNone/>
            </a:pPr>
            <a:endParaRPr lang="en-US" sz="2000" dirty="0">
              <a:solidFill>
                <a:schemeClr val="tx1"/>
              </a:solidFill>
              <a:latin typeface="Calibri"/>
              <a:ea typeface="Calibri" panose="020F0502020204030204" pitchFamily="34" charset="0"/>
              <a:cs typeface="Calibri"/>
            </a:endParaRPr>
          </a:p>
          <a:p>
            <a:pPr marL="1200150" lvl="2" indent="-342900">
              <a:buFont typeface="Wingdings" panose="05000000000000000000" pitchFamily="2" charset="2"/>
              <a:buChar char="Ø"/>
            </a:pPr>
            <a:endParaRPr lang="en-US" sz="1800" dirty="0">
              <a:solidFill>
                <a:schemeClr val="tx1"/>
              </a:solidFill>
              <a:ea typeface="Times New Roman" panose="02020603050405020304" pitchFamily="18" charset="0"/>
              <a:cs typeface="Calibri"/>
            </a:endParaRPr>
          </a:p>
          <a:p>
            <a:pPr>
              <a:buFont typeface="Wingdings" panose="05000000000000000000" pitchFamily="2" charset="2"/>
              <a:buChar char="Ø"/>
            </a:pPr>
            <a:endParaRPr lang="en-US" sz="2000" dirty="0">
              <a:solidFill>
                <a:schemeClr val="tx1"/>
              </a:solidFill>
              <a:ea typeface="Times New Roman" panose="02020603050405020304" pitchFamily="18" charset="0"/>
              <a:cs typeface="Calibri"/>
            </a:endParaRPr>
          </a:p>
          <a:p>
            <a:pPr>
              <a:buFont typeface="Wingdings" panose="05000000000000000000" pitchFamily="2" charset="2"/>
              <a:buChar char="Ø"/>
            </a:pPr>
            <a:endParaRPr lang="en-US" sz="2000" dirty="0">
              <a:solidFill>
                <a:schemeClr val="tx1"/>
              </a:solidFill>
              <a:ea typeface="Times New Roman" panose="02020603050405020304" pitchFamily="18" charset="0"/>
              <a:cs typeface="Calibri"/>
            </a:endParaRPr>
          </a:p>
          <a:p>
            <a:pPr>
              <a:buFont typeface="Wingdings" panose="05000000000000000000" pitchFamily="2" charset="2"/>
              <a:buChar char="Ø"/>
            </a:pPr>
            <a:endParaRPr lang="en-US" sz="2000" dirty="0">
              <a:solidFill>
                <a:schemeClr val="tx1"/>
              </a:solidFill>
              <a:ea typeface="Times New Roman" panose="02020603050405020304" pitchFamily="18" charset="0"/>
              <a:cs typeface="Calibri"/>
            </a:endParaRPr>
          </a:p>
          <a:p>
            <a:pPr>
              <a:buFont typeface="Wingdings" panose="05000000000000000000" pitchFamily="2" charset="2"/>
              <a:buChar char="Ø"/>
            </a:pPr>
            <a:endParaRPr lang="en-US" sz="2000" dirty="0">
              <a:solidFill>
                <a:schemeClr val="tx1"/>
              </a:solidFill>
              <a:ea typeface="Times New Roman" panose="02020603050405020304" pitchFamily="18" charset="0"/>
              <a:cs typeface="Calibri"/>
            </a:endParaRPr>
          </a:p>
          <a:p>
            <a:pPr>
              <a:buFont typeface="Wingdings" panose="05000000000000000000" pitchFamily="2" charset="2"/>
              <a:buChar char="Ø"/>
            </a:pPr>
            <a:endParaRPr lang="en-US" sz="2000" dirty="0">
              <a:solidFill>
                <a:schemeClr val="tx1"/>
              </a:solidFill>
              <a:ea typeface="Times New Roman" panose="02020603050405020304" pitchFamily="18" charset="0"/>
              <a:cs typeface="Calibri"/>
            </a:endParaRPr>
          </a:p>
          <a:p>
            <a:pPr>
              <a:buFont typeface="Wingdings" panose="05000000000000000000" pitchFamily="2" charset="2"/>
              <a:buChar char="Ø"/>
            </a:pPr>
            <a:endParaRPr lang="en-US" sz="2000" dirty="0">
              <a:solidFill>
                <a:schemeClr val="tx1"/>
              </a:solidFill>
              <a:ea typeface="Times New Roman" panose="02020603050405020304" pitchFamily="18" charset="0"/>
              <a:cs typeface="Calibri"/>
            </a:endParaRPr>
          </a:p>
          <a:p>
            <a:pPr>
              <a:buFont typeface="Wingdings" panose="05000000000000000000" pitchFamily="2" charset="2"/>
              <a:buChar char="Ø"/>
            </a:pPr>
            <a:endParaRPr lang="en-US" sz="2000" dirty="0">
              <a:solidFill>
                <a:schemeClr val="tx1"/>
              </a:solidFill>
              <a:ea typeface="Times New Roman" panose="02020603050405020304" pitchFamily="18" charset="0"/>
              <a:cs typeface="Calibri"/>
            </a:endParaRPr>
          </a:p>
          <a:p>
            <a:pPr>
              <a:buFont typeface="Wingdings" panose="05000000000000000000" pitchFamily="2" charset="2"/>
              <a:buChar char="Ø"/>
            </a:pPr>
            <a:endParaRPr lang="en-US" sz="2000" dirty="0">
              <a:solidFill>
                <a:schemeClr val="tx1"/>
              </a:solidFill>
              <a:ea typeface="Times New Roman" panose="02020603050405020304" pitchFamily="18" charset="0"/>
              <a:cs typeface="Calibri"/>
            </a:endParaRPr>
          </a:p>
          <a:p>
            <a:pPr>
              <a:buFont typeface="Wingdings" panose="05000000000000000000" pitchFamily="2" charset="2"/>
              <a:buChar char="Ø"/>
            </a:pPr>
            <a:endParaRPr lang="en-US" sz="2000" dirty="0">
              <a:solidFill>
                <a:schemeClr val="tx1"/>
              </a:solidFill>
              <a:ea typeface="Times New Roman" panose="02020603050405020304" pitchFamily="18" charset="0"/>
              <a:cs typeface="Calibri"/>
            </a:endParaRPr>
          </a:p>
          <a:p>
            <a:pPr>
              <a:buFont typeface="Wingdings" panose="05000000000000000000" pitchFamily="2" charset="2"/>
              <a:buChar char="Ø"/>
            </a:pPr>
            <a:endParaRPr lang="en-US" sz="2000" dirty="0">
              <a:solidFill>
                <a:schemeClr val="tx1"/>
              </a:solidFill>
              <a:ea typeface="Times New Roman" panose="02020603050405020304" pitchFamily="18" charset="0"/>
              <a:cs typeface="Calibri"/>
            </a:endParaRPr>
          </a:p>
          <a:p>
            <a:pPr>
              <a:buFont typeface="Wingdings" panose="05000000000000000000" pitchFamily="2" charset="2"/>
              <a:buChar char="Ø"/>
            </a:pPr>
            <a:endParaRPr lang="en-US" sz="2000" dirty="0">
              <a:solidFill>
                <a:schemeClr val="tx1"/>
              </a:solidFill>
              <a:ea typeface="Times New Roman" panose="02020603050405020304" pitchFamily="18" charset="0"/>
              <a:cs typeface="Calibri"/>
            </a:endParaRPr>
          </a:p>
          <a:p>
            <a:pPr marL="800100" lvl="1" indent="-342900">
              <a:buFont typeface="+mj-lt"/>
              <a:buAutoNum type="arabicPeriod"/>
            </a:pPr>
            <a:endParaRPr lang="en-US" sz="2000" dirty="0">
              <a:solidFill>
                <a:schemeClr val="tx1"/>
              </a:solidFill>
              <a:latin typeface="Calibri"/>
              <a:ea typeface="Times New Roman" panose="02020603050405020304" pitchFamily="18" charset="0"/>
              <a:cs typeface="Calibri"/>
            </a:endParaRPr>
          </a:p>
          <a:p>
            <a:pPr marL="800100" lvl="1" indent="-342900">
              <a:buFont typeface="+mj-lt"/>
              <a:buAutoNum type="arabicPeriod"/>
            </a:pPr>
            <a:endParaRPr lang="en-US" sz="2000" dirty="0">
              <a:solidFill>
                <a:schemeClr val="tx1"/>
              </a:solidFill>
              <a:latin typeface="Calibri"/>
              <a:ea typeface="Times New Roman" panose="02020603050405020304" pitchFamily="18" charset="0"/>
              <a:cs typeface="Calibri"/>
            </a:endParaRPr>
          </a:p>
          <a:p>
            <a:pPr marL="457200" lvl="1" indent="0">
              <a:buNone/>
            </a:pPr>
            <a:endParaRPr lang="en-US" sz="20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lvl="0"/>
            <a:endParaRPr lang="en-US" dirty="0">
              <a:solidFill>
                <a:schemeClr val="tx1"/>
              </a:solidFill>
            </a:endParaRPr>
          </a:p>
          <a:p>
            <a:endParaRPr lang="en-US" dirty="0">
              <a:solidFill>
                <a:schemeClr val="tx1"/>
              </a:solidFill>
            </a:endParaRPr>
          </a:p>
        </p:txBody>
      </p:sp>
      <p:sp>
        <p:nvSpPr>
          <p:cNvPr id="4" name="Slide Number Placeholder 3">
            <a:extLst>
              <a:ext uri="{FF2B5EF4-FFF2-40B4-BE49-F238E27FC236}">
                <a16:creationId xmlns:a16="http://schemas.microsoft.com/office/drawing/2014/main" id="{6CD8DB81-3B3D-4BDB-91BA-EB14C9190E04}"/>
              </a:ext>
            </a:extLst>
          </p:cNvPr>
          <p:cNvSpPr>
            <a:spLocks noGrp="1"/>
          </p:cNvSpPr>
          <p:nvPr>
            <p:ph type="sldNum" sz="quarter" idx="12"/>
          </p:nvPr>
        </p:nvSpPr>
        <p:spPr>
          <a:xfrm>
            <a:off x="7954169" y="6492875"/>
            <a:ext cx="683339" cy="365125"/>
          </a:xfrm>
        </p:spPr>
        <p:txBody>
          <a:bodyPr/>
          <a:lstStyle/>
          <a:p>
            <a:fld id="{6D22F896-40B5-4ADD-8801-0D06FADFA095}" type="slidenum">
              <a:rPr lang="en-US" smtClean="0"/>
              <a:t>14</a:t>
            </a:fld>
            <a:endParaRPr lang="en-US" dirty="0"/>
          </a:p>
        </p:txBody>
      </p:sp>
      <p:sp>
        <p:nvSpPr>
          <p:cNvPr id="5" name="TextBox 4">
            <a:extLst>
              <a:ext uri="{FF2B5EF4-FFF2-40B4-BE49-F238E27FC236}">
                <a16:creationId xmlns:a16="http://schemas.microsoft.com/office/drawing/2014/main" id="{7061BF1C-242C-4622-9298-CE51390B949F}"/>
              </a:ext>
            </a:extLst>
          </p:cNvPr>
          <p:cNvSpPr txBox="1"/>
          <p:nvPr/>
        </p:nvSpPr>
        <p:spPr>
          <a:xfrm>
            <a:off x="120784" y="1111873"/>
            <a:ext cx="2297296" cy="46166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400" dirty="0"/>
              <a:t>Mindset Shift</a:t>
            </a:r>
          </a:p>
        </p:txBody>
      </p:sp>
      <p:sp>
        <p:nvSpPr>
          <p:cNvPr id="6" name="Content Placeholder 2">
            <a:extLst>
              <a:ext uri="{FF2B5EF4-FFF2-40B4-BE49-F238E27FC236}">
                <a16:creationId xmlns:a16="http://schemas.microsoft.com/office/drawing/2014/main" id="{946822F1-E0FD-4F5B-8B9B-BC77F8DDD31C}"/>
              </a:ext>
            </a:extLst>
          </p:cNvPr>
          <p:cNvSpPr txBox="1">
            <a:spLocks/>
          </p:cNvSpPr>
          <p:nvPr/>
        </p:nvSpPr>
        <p:spPr>
          <a:xfrm>
            <a:off x="460242" y="1566557"/>
            <a:ext cx="4902912" cy="43434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ü"/>
            </a:pPr>
            <a:endParaRPr lang="en-US" sz="2000" dirty="0">
              <a:solidFill>
                <a:schemeClr val="tx1"/>
              </a:solidFill>
              <a:ea typeface="Calibri" panose="020F0502020204030204" pitchFamily="34" charset="0"/>
              <a:cs typeface="Calibri"/>
            </a:endParaRPr>
          </a:p>
        </p:txBody>
      </p:sp>
      <p:sp>
        <p:nvSpPr>
          <p:cNvPr id="7" name="Content Placeholder 2">
            <a:extLst>
              <a:ext uri="{FF2B5EF4-FFF2-40B4-BE49-F238E27FC236}">
                <a16:creationId xmlns:a16="http://schemas.microsoft.com/office/drawing/2014/main" id="{FC43F494-4400-4A15-8340-415157ADA349}"/>
              </a:ext>
            </a:extLst>
          </p:cNvPr>
          <p:cNvSpPr txBox="1">
            <a:spLocks/>
          </p:cNvSpPr>
          <p:nvPr/>
        </p:nvSpPr>
        <p:spPr>
          <a:xfrm>
            <a:off x="374545" y="4557635"/>
            <a:ext cx="11176000" cy="15851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dirty="0">
                <a:solidFill>
                  <a:schemeClr val="tx1"/>
                </a:solidFill>
              </a:rPr>
              <a:t>Be specific, determine what, how and over what time</a:t>
            </a:r>
          </a:p>
          <a:p>
            <a:r>
              <a:rPr lang="en-US" sz="2400" dirty="0">
                <a:solidFill>
                  <a:schemeClr val="tx1"/>
                </a:solidFill>
              </a:rPr>
              <a:t>Establish benchmark, create it if one does not exist</a:t>
            </a:r>
          </a:p>
          <a:p>
            <a:r>
              <a:rPr lang="en-US" sz="2400" dirty="0">
                <a:solidFill>
                  <a:schemeClr val="tx1"/>
                </a:solidFill>
              </a:rPr>
              <a:t>Measure incremental progress</a:t>
            </a:r>
          </a:p>
          <a:p>
            <a:pPr marL="0" indent="0">
              <a:buFont typeface="Wingdings 3" charset="2"/>
              <a:buNone/>
            </a:pPr>
            <a:endParaRPr lang="en-US" sz="2400" dirty="0">
              <a:solidFill>
                <a:schemeClr val="tx1"/>
              </a:solidFill>
            </a:endParaRPr>
          </a:p>
        </p:txBody>
      </p:sp>
      <p:sp>
        <p:nvSpPr>
          <p:cNvPr id="8" name="Content Placeholder 2">
            <a:extLst>
              <a:ext uri="{FF2B5EF4-FFF2-40B4-BE49-F238E27FC236}">
                <a16:creationId xmlns:a16="http://schemas.microsoft.com/office/drawing/2014/main" id="{12D0DB47-1C02-4E6A-B0ED-F1DDEA6281A5}"/>
              </a:ext>
            </a:extLst>
          </p:cNvPr>
          <p:cNvSpPr txBox="1">
            <a:spLocks/>
          </p:cNvSpPr>
          <p:nvPr/>
        </p:nvSpPr>
        <p:spPr>
          <a:xfrm>
            <a:off x="382935" y="1919854"/>
            <a:ext cx="11176000" cy="158510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dirty="0">
                <a:solidFill>
                  <a:schemeClr val="tx1"/>
                </a:solidFill>
              </a:rPr>
              <a:t>Bias to identify solutions before defining desired behavior changes</a:t>
            </a:r>
          </a:p>
          <a:p>
            <a:r>
              <a:rPr lang="en-US" sz="2400" dirty="0">
                <a:solidFill>
                  <a:schemeClr val="tx1"/>
                </a:solidFill>
              </a:rPr>
              <a:t>Evaluate all options, not all options necessary to achieve the goal require technical solutions</a:t>
            </a:r>
          </a:p>
          <a:p>
            <a:r>
              <a:rPr lang="en-US" sz="2400" dirty="0">
                <a:solidFill>
                  <a:schemeClr val="tx1"/>
                </a:solidFill>
              </a:rPr>
              <a:t>Focus on shortest path to the goal</a:t>
            </a:r>
          </a:p>
          <a:p>
            <a:endParaRPr lang="en-US" sz="2400" dirty="0">
              <a:solidFill>
                <a:schemeClr val="tx1"/>
              </a:solidFill>
            </a:endParaRPr>
          </a:p>
          <a:p>
            <a:pPr marL="0" indent="0">
              <a:buFont typeface="Wingdings 3" charset="2"/>
              <a:buNone/>
            </a:pPr>
            <a:endParaRPr lang="en-US" sz="2400" dirty="0">
              <a:solidFill>
                <a:schemeClr val="tx1"/>
              </a:solidFill>
            </a:endParaRPr>
          </a:p>
        </p:txBody>
      </p:sp>
      <p:sp>
        <p:nvSpPr>
          <p:cNvPr id="9" name="TextBox 8">
            <a:extLst>
              <a:ext uri="{FF2B5EF4-FFF2-40B4-BE49-F238E27FC236}">
                <a16:creationId xmlns:a16="http://schemas.microsoft.com/office/drawing/2014/main" id="{CB660151-84FE-44F0-A8D2-CD2752F1CD44}"/>
              </a:ext>
            </a:extLst>
          </p:cNvPr>
          <p:cNvSpPr txBox="1"/>
          <p:nvPr/>
        </p:nvSpPr>
        <p:spPr>
          <a:xfrm>
            <a:off x="120784" y="3898027"/>
            <a:ext cx="4187056" cy="46166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400" dirty="0"/>
              <a:t>Metrics, Metrics, Metrics</a:t>
            </a:r>
          </a:p>
        </p:txBody>
      </p:sp>
    </p:spTree>
    <p:extLst>
      <p:ext uri="{BB962C8B-B14F-4D97-AF65-F5344CB8AC3E}">
        <p14:creationId xmlns:p14="http://schemas.microsoft.com/office/powerpoint/2010/main" val="1340568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D8DB81-3B3D-4BDB-91BA-EB14C9190E04}"/>
              </a:ext>
            </a:extLst>
          </p:cNvPr>
          <p:cNvSpPr>
            <a:spLocks noGrp="1"/>
          </p:cNvSpPr>
          <p:nvPr>
            <p:ph type="sldNum" sz="quarter" idx="12"/>
          </p:nvPr>
        </p:nvSpPr>
        <p:spPr/>
        <p:txBody>
          <a:bodyPr/>
          <a:lstStyle/>
          <a:p>
            <a:fld id="{6D22F896-40B5-4ADD-8801-0D06FADFA095}" type="slidenum">
              <a:rPr lang="en-US" smtClean="0"/>
              <a:t>15</a:t>
            </a:fld>
            <a:endParaRPr lang="en-US" dirty="0"/>
          </a:p>
        </p:txBody>
      </p:sp>
      <p:sp>
        <p:nvSpPr>
          <p:cNvPr id="5" name="TextBox 4">
            <a:extLst>
              <a:ext uri="{FF2B5EF4-FFF2-40B4-BE49-F238E27FC236}">
                <a16:creationId xmlns:a16="http://schemas.microsoft.com/office/drawing/2014/main" id="{25D847CE-FAA8-415E-A89A-BD796EF0D87A}"/>
              </a:ext>
            </a:extLst>
          </p:cNvPr>
          <p:cNvSpPr txBox="1"/>
          <p:nvPr/>
        </p:nvSpPr>
        <p:spPr>
          <a:xfrm>
            <a:off x="1034038" y="2598003"/>
            <a:ext cx="2282169"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Outcome </a:t>
            </a:r>
            <a:r>
              <a:rPr lang="en-US" sz="2400" b="1" dirty="0">
                <a:cs typeface="Arial"/>
              </a:rPr>
              <a:t>(Goal Based)</a:t>
            </a:r>
          </a:p>
        </p:txBody>
      </p:sp>
      <p:sp>
        <p:nvSpPr>
          <p:cNvPr id="6" name="TextBox 5">
            <a:extLst>
              <a:ext uri="{FF2B5EF4-FFF2-40B4-BE49-F238E27FC236}">
                <a16:creationId xmlns:a16="http://schemas.microsoft.com/office/drawing/2014/main" id="{7E5C2BFB-AC65-4C3F-B7EF-56996B869BB9}"/>
              </a:ext>
            </a:extLst>
          </p:cNvPr>
          <p:cNvSpPr txBox="1"/>
          <p:nvPr/>
        </p:nvSpPr>
        <p:spPr>
          <a:xfrm>
            <a:off x="3754165" y="5365213"/>
            <a:ext cx="1104181"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Visual</a:t>
            </a:r>
            <a:endParaRPr lang="en-US" dirty="0"/>
          </a:p>
        </p:txBody>
      </p:sp>
      <p:sp>
        <p:nvSpPr>
          <p:cNvPr id="7" name="TextBox 6">
            <a:extLst>
              <a:ext uri="{FF2B5EF4-FFF2-40B4-BE49-F238E27FC236}">
                <a16:creationId xmlns:a16="http://schemas.microsoft.com/office/drawing/2014/main" id="{3F69A629-2EEF-4892-9615-65FC7404EB43}"/>
              </a:ext>
            </a:extLst>
          </p:cNvPr>
          <p:cNvSpPr txBox="1"/>
          <p:nvPr/>
        </p:nvSpPr>
        <p:spPr>
          <a:xfrm>
            <a:off x="4819379" y="2105547"/>
            <a:ext cx="2124974"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Collaborative</a:t>
            </a:r>
            <a:endParaRPr lang="en-US" dirty="0"/>
          </a:p>
        </p:txBody>
      </p:sp>
      <p:pic>
        <p:nvPicPr>
          <p:cNvPr id="8" name="Picture 2" descr="image001">
            <a:extLst>
              <a:ext uri="{FF2B5EF4-FFF2-40B4-BE49-F238E27FC236}">
                <a16:creationId xmlns:a16="http://schemas.microsoft.com/office/drawing/2014/main" id="{D9F3A1FB-04E7-467B-AF0F-EC1C8BCA3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977" y="776952"/>
            <a:ext cx="1996521" cy="179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6687319F-3E47-44CC-8C3A-76730A5C5828}"/>
              </a:ext>
            </a:extLst>
          </p:cNvPr>
          <p:cNvPicPr>
            <a:picLocks noChangeAspect="1"/>
          </p:cNvPicPr>
          <p:nvPr/>
        </p:nvPicPr>
        <p:blipFill>
          <a:blip r:embed="rId4"/>
          <a:stretch>
            <a:fillRect/>
          </a:stretch>
        </p:blipFill>
        <p:spPr>
          <a:xfrm>
            <a:off x="2408978" y="3306739"/>
            <a:ext cx="3567082" cy="2014094"/>
          </a:xfrm>
          <a:prstGeom prst="rect">
            <a:avLst/>
          </a:prstGeom>
        </p:spPr>
      </p:pic>
      <p:pic>
        <p:nvPicPr>
          <p:cNvPr id="10" name="Picture 9">
            <a:extLst>
              <a:ext uri="{FF2B5EF4-FFF2-40B4-BE49-F238E27FC236}">
                <a16:creationId xmlns:a16="http://schemas.microsoft.com/office/drawing/2014/main" id="{776C2A0B-4863-4338-81FE-62766BDF0D0F}"/>
              </a:ext>
            </a:extLst>
          </p:cNvPr>
          <p:cNvPicPr>
            <a:picLocks noChangeAspect="1"/>
          </p:cNvPicPr>
          <p:nvPr/>
        </p:nvPicPr>
        <p:blipFill>
          <a:blip r:embed="rId5"/>
          <a:stretch>
            <a:fillRect/>
          </a:stretch>
        </p:blipFill>
        <p:spPr>
          <a:xfrm>
            <a:off x="3621499" y="712754"/>
            <a:ext cx="2857404" cy="1703648"/>
          </a:xfrm>
          <a:prstGeom prst="rect">
            <a:avLst/>
          </a:prstGeom>
          <a:effectLst>
            <a:softEdge rad="228600"/>
          </a:effectLst>
        </p:spPr>
      </p:pic>
      <p:sp>
        <p:nvSpPr>
          <p:cNvPr id="13" name="Arrow: Curved Right 12">
            <a:extLst>
              <a:ext uri="{FF2B5EF4-FFF2-40B4-BE49-F238E27FC236}">
                <a16:creationId xmlns:a16="http://schemas.microsoft.com/office/drawing/2014/main" id="{EE52A284-725D-4E23-8BF1-06EBD1586F78}"/>
              </a:ext>
            </a:extLst>
          </p:cNvPr>
          <p:cNvSpPr/>
          <p:nvPr/>
        </p:nvSpPr>
        <p:spPr>
          <a:xfrm rot="18669086">
            <a:off x="633370" y="3265355"/>
            <a:ext cx="1670033" cy="35687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urved Left 14">
            <a:extLst>
              <a:ext uri="{FF2B5EF4-FFF2-40B4-BE49-F238E27FC236}">
                <a16:creationId xmlns:a16="http://schemas.microsoft.com/office/drawing/2014/main" id="{C67F99B5-A9EF-46D6-AA9F-80EF98B4669C}"/>
              </a:ext>
            </a:extLst>
          </p:cNvPr>
          <p:cNvSpPr/>
          <p:nvPr/>
        </p:nvSpPr>
        <p:spPr>
          <a:xfrm rot="18726913">
            <a:off x="7088734" y="-548591"/>
            <a:ext cx="1511474" cy="3805440"/>
          </a:xfrm>
          <a:prstGeom prst="curvedLeftArrow">
            <a:avLst>
              <a:gd name="adj1" fmla="val 25000"/>
              <a:gd name="adj2" fmla="val 50000"/>
              <a:gd name="adj3" fmla="val 361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Title 1">
            <a:extLst>
              <a:ext uri="{FF2B5EF4-FFF2-40B4-BE49-F238E27FC236}">
                <a16:creationId xmlns:a16="http://schemas.microsoft.com/office/drawing/2014/main" id="{C17A845F-2FCA-4436-B918-058D28E45149}"/>
              </a:ext>
            </a:extLst>
          </p:cNvPr>
          <p:cNvSpPr txBox="1">
            <a:spLocks/>
          </p:cNvSpPr>
          <p:nvPr/>
        </p:nvSpPr>
        <p:spPr>
          <a:xfrm>
            <a:off x="158620" y="79561"/>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accent1">
                    <a:lumMod val="75000"/>
                  </a:schemeClr>
                </a:solidFill>
              </a:rPr>
              <a:t>Benefits</a:t>
            </a:r>
          </a:p>
        </p:txBody>
      </p:sp>
      <p:sp>
        <p:nvSpPr>
          <p:cNvPr id="18" name="TextBox 17">
            <a:extLst>
              <a:ext uri="{FF2B5EF4-FFF2-40B4-BE49-F238E27FC236}">
                <a16:creationId xmlns:a16="http://schemas.microsoft.com/office/drawing/2014/main" id="{E326B4E0-4990-4DAE-9A12-C81F5BF0AC7B}"/>
              </a:ext>
            </a:extLst>
          </p:cNvPr>
          <p:cNvSpPr txBox="1"/>
          <p:nvPr/>
        </p:nvSpPr>
        <p:spPr>
          <a:xfrm>
            <a:off x="-316417" y="6249489"/>
            <a:ext cx="10305689"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latin typeface="Impact" panose="020B0806030902050204" pitchFamily="34" charset="0"/>
              </a:rPr>
              <a:t>Find the shortest path through the map to the outcome!</a:t>
            </a:r>
          </a:p>
        </p:txBody>
      </p:sp>
      <p:sp>
        <p:nvSpPr>
          <p:cNvPr id="26" name="TextBox 25">
            <a:extLst>
              <a:ext uri="{FF2B5EF4-FFF2-40B4-BE49-F238E27FC236}">
                <a16:creationId xmlns:a16="http://schemas.microsoft.com/office/drawing/2014/main" id="{39221601-A315-49C9-864C-D51BAC85A8BC}"/>
              </a:ext>
            </a:extLst>
          </p:cNvPr>
          <p:cNvSpPr txBox="1"/>
          <p:nvPr/>
        </p:nvSpPr>
        <p:spPr>
          <a:xfrm>
            <a:off x="7145715" y="5401261"/>
            <a:ext cx="1609573"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Measure</a:t>
            </a:r>
            <a:endParaRPr lang="en-US" dirty="0"/>
          </a:p>
        </p:txBody>
      </p:sp>
      <p:pic>
        <p:nvPicPr>
          <p:cNvPr id="24" name="Picture 23">
            <a:extLst>
              <a:ext uri="{FF2B5EF4-FFF2-40B4-BE49-F238E27FC236}">
                <a16:creationId xmlns:a16="http://schemas.microsoft.com/office/drawing/2014/main" id="{81390DFA-4694-4AB5-A8D0-3C042E4BE014}"/>
              </a:ext>
            </a:extLst>
          </p:cNvPr>
          <p:cNvPicPr>
            <a:picLocks noChangeAspect="1"/>
          </p:cNvPicPr>
          <p:nvPr/>
        </p:nvPicPr>
        <p:blipFill>
          <a:blip r:embed="rId6"/>
          <a:stretch>
            <a:fillRect/>
          </a:stretch>
        </p:blipFill>
        <p:spPr>
          <a:xfrm>
            <a:off x="6858148" y="3272487"/>
            <a:ext cx="2184706" cy="2082599"/>
          </a:xfrm>
          <a:prstGeom prst="rect">
            <a:avLst/>
          </a:prstGeom>
        </p:spPr>
      </p:pic>
    </p:spTree>
    <p:extLst>
      <p:ext uri="{BB962C8B-B14F-4D97-AF65-F5344CB8AC3E}">
        <p14:creationId xmlns:p14="http://schemas.microsoft.com/office/powerpoint/2010/main" val="3021420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01DE28E-ACBB-4600-8F9E-0B16D4BECAA1}"/>
              </a:ext>
            </a:extLst>
          </p:cNvPr>
          <p:cNvPicPr>
            <a:picLocks noChangeAspect="1"/>
          </p:cNvPicPr>
          <p:nvPr/>
        </p:nvPicPr>
        <p:blipFill>
          <a:blip r:embed="rId3"/>
          <a:stretch>
            <a:fillRect/>
          </a:stretch>
        </p:blipFill>
        <p:spPr>
          <a:xfrm>
            <a:off x="6693693" y="1926341"/>
            <a:ext cx="3285714" cy="800000"/>
          </a:xfrm>
          <a:prstGeom prst="rect">
            <a:avLst/>
          </a:prstGeom>
        </p:spPr>
      </p:pic>
      <p:sp>
        <p:nvSpPr>
          <p:cNvPr id="6" name="Title 1">
            <a:extLst>
              <a:ext uri="{FF2B5EF4-FFF2-40B4-BE49-F238E27FC236}">
                <a16:creationId xmlns:a16="http://schemas.microsoft.com/office/drawing/2014/main" id="{41200831-ED55-4ADF-A012-42998A34D831}"/>
              </a:ext>
            </a:extLst>
          </p:cNvPr>
          <p:cNvSpPr>
            <a:spLocks noGrp="1"/>
          </p:cNvSpPr>
          <p:nvPr>
            <p:ph type="title"/>
          </p:nvPr>
        </p:nvSpPr>
        <p:spPr>
          <a:xfrm>
            <a:off x="259976" y="236645"/>
            <a:ext cx="7180729" cy="980332"/>
          </a:xfrm>
        </p:spPr>
        <p:txBody>
          <a:bodyPr>
            <a:normAutofit/>
          </a:bodyPr>
          <a:lstStyle/>
          <a:p>
            <a:r>
              <a:rPr lang="en-US" sz="4000" dirty="0">
                <a:solidFill>
                  <a:schemeClr val="accent1">
                    <a:lumMod val="75000"/>
                  </a:schemeClr>
                </a:solidFill>
              </a:rPr>
              <a:t>Resources</a:t>
            </a:r>
          </a:p>
        </p:txBody>
      </p:sp>
      <p:sp>
        <p:nvSpPr>
          <p:cNvPr id="3" name="Slide Number Placeholder 2">
            <a:extLst>
              <a:ext uri="{FF2B5EF4-FFF2-40B4-BE49-F238E27FC236}">
                <a16:creationId xmlns:a16="http://schemas.microsoft.com/office/drawing/2014/main" id="{671DB696-BF54-4B0A-98F6-48384BE18E67}"/>
              </a:ext>
            </a:extLst>
          </p:cNvPr>
          <p:cNvSpPr>
            <a:spLocks noGrp="1"/>
          </p:cNvSpPr>
          <p:nvPr>
            <p:ph type="sldNum" sz="quarter" idx="12"/>
          </p:nvPr>
        </p:nvSpPr>
        <p:spPr>
          <a:xfrm>
            <a:off x="8079673" y="6492875"/>
            <a:ext cx="683339" cy="365125"/>
          </a:xfrm>
        </p:spPr>
        <p:txBody>
          <a:bodyPr/>
          <a:lstStyle/>
          <a:p>
            <a:fld id="{6D22F896-40B5-4ADD-8801-0D06FADFA095}" type="slidenum">
              <a:rPr lang="en-US" smtClean="0"/>
              <a:t>16</a:t>
            </a:fld>
            <a:endParaRPr lang="en-US" dirty="0"/>
          </a:p>
        </p:txBody>
      </p:sp>
      <p:pic>
        <p:nvPicPr>
          <p:cNvPr id="2" name="Picture 1">
            <a:extLst>
              <a:ext uri="{FF2B5EF4-FFF2-40B4-BE49-F238E27FC236}">
                <a16:creationId xmlns:a16="http://schemas.microsoft.com/office/drawing/2014/main" id="{CBCEBDC3-B858-4E91-921C-4D03E3774145}"/>
              </a:ext>
            </a:extLst>
          </p:cNvPr>
          <p:cNvPicPr>
            <a:picLocks noChangeAspect="1"/>
          </p:cNvPicPr>
          <p:nvPr/>
        </p:nvPicPr>
        <p:blipFill>
          <a:blip r:embed="rId4"/>
          <a:stretch>
            <a:fillRect/>
          </a:stretch>
        </p:blipFill>
        <p:spPr>
          <a:xfrm>
            <a:off x="805174" y="1401478"/>
            <a:ext cx="2326894" cy="2326894"/>
          </a:xfrm>
          <a:prstGeom prst="rect">
            <a:avLst/>
          </a:prstGeom>
        </p:spPr>
      </p:pic>
      <p:sp>
        <p:nvSpPr>
          <p:cNvPr id="5" name="TextBox 4">
            <a:extLst>
              <a:ext uri="{FF2B5EF4-FFF2-40B4-BE49-F238E27FC236}">
                <a16:creationId xmlns:a16="http://schemas.microsoft.com/office/drawing/2014/main" id="{BFDA9071-D788-4698-8B9C-0DBEBFCA3095}"/>
              </a:ext>
            </a:extLst>
          </p:cNvPr>
          <p:cNvSpPr txBox="1"/>
          <p:nvPr/>
        </p:nvSpPr>
        <p:spPr>
          <a:xfrm>
            <a:off x="1000432" y="3717009"/>
            <a:ext cx="1936377"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cs typeface="Arial"/>
              </a:rPr>
              <a:t>Impact Mapping</a:t>
            </a:r>
          </a:p>
          <a:p>
            <a:pPr algn="ctr"/>
            <a:r>
              <a:rPr lang="en-US" b="1" dirty="0">
                <a:cs typeface="Arial"/>
              </a:rPr>
              <a:t>by Gojko Adzic</a:t>
            </a:r>
          </a:p>
        </p:txBody>
      </p:sp>
      <p:sp>
        <p:nvSpPr>
          <p:cNvPr id="9" name="TextBox 8">
            <a:extLst>
              <a:ext uri="{FF2B5EF4-FFF2-40B4-BE49-F238E27FC236}">
                <a16:creationId xmlns:a16="http://schemas.microsoft.com/office/drawing/2014/main" id="{DD528DD8-7B0B-4047-99C2-D4AD94DE04C3}"/>
              </a:ext>
            </a:extLst>
          </p:cNvPr>
          <p:cNvSpPr txBox="1"/>
          <p:nvPr/>
        </p:nvSpPr>
        <p:spPr>
          <a:xfrm>
            <a:off x="410554" y="4703808"/>
            <a:ext cx="311613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cs typeface="Arial"/>
              </a:rPr>
              <a:t>Website:</a:t>
            </a:r>
          </a:p>
          <a:p>
            <a:pPr algn="ctr"/>
            <a:r>
              <a:rPr lang="en-US" b="1" dirty="0">
                <a:cs typeface="Arial"/>
              </a:rPr>
              <a:t>ImpactMapping.org</a:t>
            </a:r>
          </a:p>
        </p:txBody>
      </p:sp>
      <p:sp>
        <p:nvSpPr>
          <p:cNvPr id="8" name="TextBox 7">
            <a:extLst>
              <a:ext uri="{FF2B5EF4-FFF2-40B4-BE49-F238E27FC236}">
                <a16:creationId xmlns:a16="http://schemas.microsoft.com/office/drawing/2014/main" id="{1F3E5848-7E88-4E54-9FEF-84AD48625825}"/>
              </a:ext>
            </a:extLst>
          </p:cNvPr>
          <p:cNvSpPr txBox="1"/>
          <p:nvPr/>
        </p:nvSpPr>
        <p:spPr>
          <a:xfrm>
            <a:off x="4375822" y="3730953"/>
            <a:ext cx="1936377" cy="203132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cs typeface="Arial"/>
              </a:rPr>
              <a:t>a Seat at the Table </a:t>
            </a:r>
          </a:p>
          <a:p>
            <a:pPr algn="ctr"/>
            <a:r>
              <a:rPr lang="en-US" b="1" dirty="0">
                <a:cs typeface="Arial"/>
              </a:rPr>
              <a:t>By Mark Schwartz</a:t>
            </a:r>
          </a:p>
          <a:p>
            <a:pPr algn="ctr"/>
            <a:endParaRPr lang="en-US" b="1" dirty="0">
              <a:cs typeface="Arial"/>
            </a:endParaRPr>
          </a:p>
          <a:p>
            <a:pPr algn="ctr"/>
            <a:r>
              <a:rPr lang="en-US" b="1" dirty="0">
                <a:cs typeface="Arial"/>
              </a:rPr>
              <a:t>Chapter 5 Requirements</a:t>
            </a:r>
          </a:p>
        </p:txBody>
      </p:sp>
      <p:pic>
        <p:nvPicPr>
          <p:cNvPr id="10" name="Picture 9">
            <a:extLst>
              <a:ext uri="{FF2B5EF4-FFF2-40B4-BE49-F238E27FC236}">
                <a16:creationId xmlns:a16="http://schemas.microsoft.com/office/drawing/2014/main" id="{B83B70F5-0B70-45F3-8B35-9DC10085939A}"/>
              </a:ext>
            </a:extLst>
          </p:cNvPr>
          <p:cNvPicPr>
            <a:picLocks noChangeAspect="1"/>
          </p:cNvPicPr>
          <p:nvPr/>
        </p:nvPicPr>
        <p:blipFill>
          <a:blip r:embed="rId5"/>
          <a:stretch>
            <a:fillRect/>
          </a:stretch>
        </p:blipFill>
        <p:spPr>
          <a:xfrm>
            <a:off x="4203305" y="1401478"/>
            <a:ext cx="2281413" cy="2326894"/>
          </a:xfrm>
          <a:prstGeom prst="rect">
            <a:avLst/>
          </a:prstGeom>
        </p:spPr>
      </p:pic>
      <p:sp>
        <p:nvSpPr>
          <p:cNvPr id="11" name="TextBox 10">
            <a:extLst>
              <a:ext uri="{FF2B5EF4-FFF2-40B4-BE49-F238E27FC236}">
                <a16:creationId xmlns:a16="http://schemas.microsoft.com/office/drawing/2014/main" id="{37EB7C10-B843-4D15-8B81-E8C1782BFB9A}"/>
              </a:ext>
            </a:extLst>
          </p:cNvPr>
          <p:cNvSpPr txBox="1"/>
          <p:nvPr/>
        </p:nvSpPr>
        <p:spPr>
          <a:xfrm>
            <a:off x="6863275" y="2637227"/>
            <a:ext cx="311613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cs typeface="Arial"/>
              </a:rPr>
              <a:t>Website:</a:t>
            </a:r>
          </a:p>
          <a:p>
            <a:pPr algn="ctr"/>
            <a:r>
              <a:rPr lang="en-US" b="1" dirty="0">
                <a:cs typeface="Arial"/>
              </a:rPr>
              <a:t>Cardboardit.com</a:t>
            </a:r>
          </a:p>
        </p:txBody>
      </p:sp>
    </p:spTree>
    <p:extLst>
      <p:ext uri="{BB962C8B-B14F-4D97-AF65-F5344CB8AC3E}">
        <p14:creationId xmlns:p14="http://schemas.microsoft.com/office/powerpoint/2010/main" val="2330996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200831-ED55-4ADF-A012-42998A34D831}"/>
              </a:ext>
            </a:extLst>
          </p:cNvPr>
          <p:cNvSpPr>
            <a:spLocks noGrp="1"/>
          </p:cNvSpPr>
          <p:nvPr>
            <p:ph type="title"/>
          </p:nvPr>
        </p:nvSpPr>
        <p:spPr>
          <a:xfrm>
            <a:off x="203200" y="106846"/>
            <a:ext cx="12192000" cy="1320800"/>
          </a:xfrm>
        </p:spPr>
        <p:txBody>
          <a:bodyPr>
            <a:normAutofit/>
          </a:bodyPr>
          <a:lstStyle/>
          <a:p>
            <a:r>
              <a:rPr lang="en-US" sz="4000" dirty="0">
                <a:solidFill>
                  <a:schemeClr val="accent1">
                    <a:lumMod val="75000"/>
                  </a:schemeClr>
                </a:solidFill>
              </a:rPr>
              <a:t>Resources</a:t>
            </a:r>
          </a:p>
        </p:txBody>
      </p:sp>
      <p:sp>
        <p:nvSpPr>
          <p:cNvPr id="3" name="Slide Number Placeholder 2">
            <a:extLst>
              <a:ext uri="{FF2B5EF4-FFF2-40B4-BE49-F238E27FC236}">
                <a16:creationId xmlns:a16="http://schemas.microsoft.com/office/drawing/2014/main" id="{671DB696-BF54-4B0A-98F6-48384BE18E67}"/>
              </a:ext>
            </a:extLst>
          </p:cNvPr>
          <p:cNvSpPr>
            <a:spLocks noGrp="1"/>
          </p:cNvSpPr>
          <p:nvPr>
            <p:ph type="sldNum" sz="quarter" idx="12"/>
          </p:nvPr>
        </p:nvSpPr>
        <p:spPr>
          <a:xfrm>
            <a:off x="7990027" y="6492875"/>
            <a:ext cx="683339" cy="365125"/>
          </a:xfrm>
        </p:spPr>
        <p:txBody>
          <a:bodyPr/>
          <a:lstStyle/>
          <a:p>
            <a:fld id="{6D22F896-40B5-4ADD-8801-0D06FADFA095}" type="slidenum">
              <a:rPr lang="en-US" smtClean="0"/>
              <a:t>17</a:t>
            </a:fld>
            <a:endParaRPr lang="en-US" dirty="0"/>
          </a:p>
        </p:txBody>
      </p:sp>
      <p:sp>
        <p:nvSpPr>
          <p:cNvPr id="4" name="TextBox 3">
            <a:extLst>
              <a:ext uri="{FF2B5EF4-FFF2-40B4-BE49-F238E27FC236}">
                <a16:creationId xmlns:a16="http://schemas.microsoft.com/office/drawing/2014/main" id="{976BDFC6-81CC-4283-B0D8-D408C8E69AFD}"/>
              </a:ext>
            </a:extLst>
          </p:cNvPr>
          <p:cNvSpPr txBox="1"/>
          <p:nvPr/>
        </p:nvSpPr>
        <p:spPr>
          <a:xfrm>
            <a:off x="406400" y="764023"/>
            <a:ext cx="10972800" cy="6463308"/>
          </a:xfrm>
          <a:prstGeom prst="rect">
            <a:avLst/>
          </a:prstGeom>
          <a:noFill/>
        </p:spPr>
        <p:txBody>
          <a:bodyPr wrap="square" rtlCol="0" anchor="t">
            <a:spAutoFit/>
          </a:bodyPr>
          <a:lstStyle/>
          <a:p>
            <a:endParaRPr lang="en-US" dirty="0">
              <a:hlinkClick r:id="" action="ppaction://noaction">
                <a:extLst>
                  <a:ext uri="{A12FA001-AC4F-418D-AE19-62706E023703}">
                    <ahyp:hlinkClr xmlns:ahyp="http://schemas.microsoft.com/office/drawing/2018/hyperlinkcolor" val="tx"/>
                  </a:ext>
                </a:extLst>
              </a:hlinkClick>
            </a:endParaRPr>
          </a:p>
          <a:p>
            <a:endParaRPr lang="en-US" dirty="0">
              <a:hlinkClick r:id="" action="ppaction://noaction">
                <a:extLst>
                  <a:ext uri="{A12FA001-AC4F-418D-AE19-62706E023703}">
                    <ahyp:hlinkClr xmlns:ahyp="http://schemas.microsoft.com/office/drawing/2018/hyperlinkcolor" val="tx"/>
                  </a:ext>
                </a:extLst>
              </a:hlinkClick>
            </a:endParaRPr>
          </a:p>
          <a:p>
            <a:endParaRPr lang="en-US" dirty="0">
              <a:hlinkClick r:id="" action="ppaction://noaction">
                <a:extLst>
                  <a:ext uri="{A12FA001-AC4F-418D-AE19-62706E023703}">
                    <ahyp:hlinkClr xmlns:ahyp="http://schemas.microsoft.com/office/drawing/2018/hyperlinkcolor" val="tx"/>
                  </a:ext>
                </a:extLst>
              </a:hlinkClick>
            </a:endParaRPr>
          </a:p>
          <a:p>
            <a:r>
              <a:rPr lang="en-US" dirty="0">
                <a:hlinkClick r:id="" action="ppaction://noaction">
                  <a:extLst>
                    <a:ext uri="{A12FA001-AC4F-418D-AE19-62706E023703}">
                      <ahyp:hlinkClr xmlns:ahyp="http://schemas.microsoft.com/office/drawing/2018/hyperlinkcolor" val="tx"/>
                    </a:ext>
                  </a:extLst>
                </a:hlinkClick>
              </a:rPr>
              <a:t>https://castbox.fm/app/castbox/player/id2682/id382123</a:t>
            </a:r>
            <a:endParaRPr lang="en-US" dirty="0"/>
          </a:p>
          <a:p>
            <a:endParaRPr lang="en-US" dirty="0"/>
          </a:p>
          <a:p>
            <a:r>
              <a:rPr lang="en-US" dirty="0">
                <a:hlinkClick r:id="rId3">
                  <a:extLst>
                    <a:ext uri="{A12FA001-AC4F-418D-AE19-62706E023703}">
                      <ahyp:hlinkClr xmlns:ahyp="http://schemas.microsoft.com/office/drawing/2018/hyperlinkcolor" val="tx"/>
                    </a:ext>
                  </a:extLst>
                </a:hlinkClick>
              </a:rPr>
              <a:t>https://castbox.fm/app/castbox/player/id28527/id2366652</a:t>
            </a:r>
            <a:endParaRPr lang="en-US" dirty="0"/>
          </a:p>
          <a:p>
            <a:endParaRPr lang="en-US" dirty="0"/>
          </a:p>
          <a:p>
            <a:endParaRPr lang="en-US" dirty="0">
              <a:hlinkClick r:id="" action="ppaction://noaction">
                <a:extLst>
                  <a:ext uri="{A12FA001-AC4F-418D-AE19-62706E023703}">
                    <ahyp:hlinkClr xmlns:ahyp="http://schemas.microsoft.com/office/drawing/2018/hyperlinkcolor" val="tx"/>
                  </a:ext>
                </a:extLst>
              </a:hlinkClick>
            </a:endParaRPr>
          </a:p>
          <a:p>
            <a:r>
              <a:rPr lang="en-US" dirty="0">
                <a:hlinkClick r:id="" action="ppaction://noaction">
                  <a:extLst>
                    <a:ext uri="{A12FA001-AC4F-418D-AE19-62706E023703}">
                      <ahyp:hlinkClr xmlns:ahyp="http://schemas.microsoft.com/office/drawing/2018/hyperlinkcolor" val="tx"/>
                    </a:ext>
                  </a:extLst>
                </a:hlinkClick>
              </a:rPr>
              <a:t>The art of Impact Mapping</a:t>
            </a:r>
            <a:endParaRPr lang="en-US" dirty="0"/>
          </a:p>
          <a:p>
            <a:r>
              <a:rPr lang="en-US" u="sng" dirty="0">
                <a:hlinkClick r:id="rId4">
                  <a:extLst>
                    <a:ext uri="{A12FA001-AC4F-418D-AE19-62706E023703}">
                      <ahyp:hlinkClr xmlns:ahyp="http://schemas.microsoft.com/office/drawing/2018/hyperlinkcolor" val="tx"/>
                    </a:ext>
                  </a:extLst>
                </a:hlinkClick>
              </a:rPr>
              <a:t>https://www.youtube.com/watch?v=y4Rj05YVg_E</a:t>
            </a:r>
            <a:endParaRPr lang="en-US" dirty="0"/>
          </a:p>
          <a:p>
            <a:endParaRPr lang="en-US" dirty="0"/>
          </a:p>
          <a:p>
            <a:endParaRPr lang="en-US" dirty="0"/>
          </a:p>
          <a:p>
            <a:r>
              <a:rPr lang="en-US" dirty="0">
                <a:hlinkClick r:id="" action="ppaction://noaction">
                  <a:extLst>
                    <a:ext uri="{A12FA001-AC4F-418D-AE19-62706E023703}">
                      <ahyp:hlinkClr xmlns:ahyp="http://schemas.microsoft.com/office/drawing/2018/hyperlinkcolor" val="tx"/>
                    </a:ext>
                  </a:extLst>
                </a:hlinkClick>
              </a:rPr>
              <a:t>https://www.agileconnection.com/article/problem-solving-impact-mapping</a:t>
            </a:r>
            <a:endParaRPr lang="en-US" dirty="0"/>
          </a:p>
          <a:p>
            <a:endParaRPr lang="en-US" dirty="0"/>
          </a:p>
          <a:p>
            <a:r>
              <a:rPr lang="en-US" dirty="0">
                <a:hlinkClick r:id="rId5">
                  <a:extLst>
                    <a:ext uri="{A12FA001-AC4F-418D-AE19-62706E023703}">
                      <ahyp:hlinkClr xmlns:ahyp="http://schemas.microsoft.com/office/drawing/2018/hyperlinkcolor" val="tx"/>
                    </a:ext>
                  </a:extLst>
                </a:hlinkClick>
              </a:rPr>
              <a:t>https://opensource.com/open-organization/17/6/experiment-impact-mapping</a:t>
            </a:r>
            <a:endParaRPr lang="en-US" dirty="0"/>
          </a:p>
          <a:p>
            <a:endParaRPr lang="en-US" dirty="0"/>
          </a:p>
          <a:p>
            <a:r>
              <a:rPr lang="en-US" dirty="0">
                <a:hlinkClick r:id="rId6">
                  <a:extLst>
                    <a:ext uri="{A12FA001-AC4F-418D-AE19-62706E023703}">
                      <ahyp:hlinkClr xmlns:ahyp="http://schemas.microsoft.com/office/drawing/2018/hyperlinkcolor" val="tx"/>
                    </a:ext>
                  </a:extLst>
                </a:hlinkClick>
              </a:rPr>
              <a:t>https://www.impactmapping.org/</a:t>
            </a:r>
            <a:endParaRPr lang="en-US" dirty="0"/>
          </a:p>
          <a:p>
            <a:endParaRPr lang="en-US" dirty="0"/>
          </a:p>
          <a:p>
            <a:pPr lvl="0">
              <a:defRPr/>
            </a:pPr>
            <a:r>
              <a:rPr lang="en-US" dirty="0">
                <a:hlinkClick r:id="rId7">
                  <a:extLst>
                    <a:ext uri="{A12FA001-AC4F-418D-AE19-62706E023703}">
                      <ahyp:hlinkClr xmlns:ahyp="http://schemas.microsoft.com/office/drawing/2018/hyperlinkcolor" val="tx"/>
                    </a:ext>
                  </a:extLst>
                </a:hlinkClick>
              </a:rPr>
              <a:t>https://visualonepagers.com/wp-content/uploads/catablog/originals/ImpactMapping.png</a:t>
            </a:r>
            <a:endParaRPr lang="en-US" dirty="0">
              <a:cs typeface="Arial"/>
              <a:hlinkClick r:id="rId7">
                <a:extLst>
                  <a:ext uri="{A12FA001-AC4F-418D-AE19-62706E023703}">
                    <ahyp:hlinkClr xmlns:ahyp="http://schemas.microsoft.com/office/drawing/2018/hyperlinkcolor" val="tx"/>
                  </a:ext>
                </a:extLst>
              </a:hlinkClick>
            </a:endParaRPr>
          </a:p>
          <a:p>
            <a:endParaRPr lang="en-US" dirty="0">
              <a:cs typeface="Arial"/>
            </a:endParaRPr>
          </a:p>
          <a:p>
            <a:r>
              <a:rPr lang="en-US" dirty="0">
                <a:cs typeface="Arial" panose="020B0604020202020204"/>
                <a:hlinkClick r:id="rId8">
                  <a:extLst>
                    <a:ext uri="{A12FA001-AC4F-418D-AE19-62706E023703}">
                      <ahyp:hlinkClr xmlns:ahyp="http://schemas.microsoft.com/office/drawing/2018/hyperlinkcolor" val="tx"/>
                    </a:ext>
                  </a:extLst>
                </a:hlinkClick>
              </a:rPr>
              <a:t>https://uxpressia.com/blog/build-impact-map-4-easy-steps</a:t>
            </a:r>
            <a:endParaRPr lang="en-US" dirty="0"/>
          </a:p>
          <a:p>
            <a:endParaRPr lang="en-US" dirty="0">
              <a:cs typeface="Arial" panose="020B0604020202020204"/>
            </a:endParaRPr>
          </a:p>
          <a:p>
            <a:endParaRPr lang="en-US" dirty="0">
              <a:cs typeface="Arial" panose="020B0604020202020204"/>
            </a:endParaRPr>
          </a:p>
        </p:txBody>
      </p:sp>
      <p:sp>
        <p:nvSpPr>
          <p:cNvPr id="5" name="TextBox 4">
            <a:extLst>
              <a:ext uri="{FF2B5EF4-FFF2-40B4-BE49-F238E27FC236}">
                <a16:creationId xmlns:a16="http://schemas.microsoft.com/office/drawing/2014/main" id="{F3D7F281-9A74-4C75-BC16-F78B5BD01192}"/>
              </a:ext>
            </a:extLst>
          </p:cNvPr>
          <p:cNvSpPr txBox="1"/>
          <p:nvPr/>
        </p:nvSpPr>
        <p:spPr>
          <a:xfrm>
            <a:off x="406400" y="934023"/>
            <a:ext cx="299081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spc="50" dirty="0">
                <a:ln w="0"/>
                <a:solidFill>
                  <a:schemeClr val="accent4">
                    <a:lumMod val="75000"/>
                  </a:schemeClr>
                </a:solidFill>
                <a:effectLst>
                  <a:innerShdw blurRad="63500" dist="50800" dir="13500000">
                    <a:srgbClr val="000000">
                      <a:alpha val="50000"/>
                    </a:srgbClr>
                  </a:innerShdw>
                </a:effectLst>
                <a:cs typeface="Arial"/>
              </a:rPr>
              <a:t>Impact Mapping:</a:t>
            </a:r>
          </a:p>
          <a:p>
            <a:r>
              <a:rPr lang="en-US" b="1" spc="50" dirty="0">
                <a:ln w="0"/>
                <a:solidFill>
                  <a:schemeClr val="accent4">
                    <a:lumMod val="75000"/>
                  </a:schemeClr>
                </a:solidFill>
                <a:effectLst>
                  <a:innerShdw blurRad="63500" dist="50800" dir="13500000">
                    <a:srgbClr val="000000">
                      <a:alpha val="50000"/>
                    </a:srgbClr>
                  </a:innerShdw>
                </a:effectLst>
                <a:cs typeface="Arial"/>
              </a:rPr>
              <a:t>Podcasts</a:t>
            </a:r>
          </a:p>
        </p:txBody>
      </p:sp>
      <p:sp>
        <p:nvSpPr>
          <p:cNvPr id="7" name="TextBox 6">
            <a:extLst>
              <a:ext uri="{FF2B5EF4-FFF2-40B4-BE49-F238E27FC236}">
                <a16:creationId xmlns:a16="http://schemas.microsoft.com/office/drawing/2014/main" id="{1B4B7DB6-CCEA-41B4-965C-63C8A1B1AC01}"/>
              </a:ext>
            </a:extLst>
          </p:cNvPr>
          <p:cNvSpPr txBox="1"/>
          <p:nvPr/>
        </p:nvSpPr>
        <p:spPr>
          <a:xfrm>
            <a:off x="406400" y="2665266"/>
            <a:ext cx="1105862"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spc="50" dirty="0">
                <a:ln w="0"/>
                <a:solidFill>
                  <a:schemeClr val="accent4">
                    <a:lumMod val="75000"/>
                  </a:schemeClr>
                </a:solidFill>
                <a:effectLst>
                  <a:innerShdw blurRad="63500" dist="50800" dir="13500000">
                    <a:srgbClr val="000000">
                      <a:alpha val="50000"/>
                    </a:srgbClr>
                  </a:innerShdw>
                </a:effectLst>
                <a:cs typeface="Arial"/>
              </a:rPr>
              <a:t>Videos</a:t>
            </a:r>
          </a:p>
        </p:txBody>
      </p:sp>
      <p:sp>
        <p:nvSpPr>
          <p:cNvPr id="8" name="TextBox 7">
            <a:extLst>
              <a:ext uri="{FF2B5EF4-FFF2-40B4-BE49-F238E27FC236}">
                <a16:creationId xmlns:a16="http://schemas.microsoft.com/office/drawing/2014/main" id="{029707D2-0BA3-4F50-BFFE-C50A853F29AB}"/>
              </a:ext>
            </a:extLst>
          </p:cNvPr>
          <p:cNvSpPr txBox="1"/>
          <p:nvPr/>
        </p:nvSpPr>
        <p:spPr>
          <a:xfrm>
            <a:off x="406400" y="3714965"/>
            <a:ext cx="110452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spc="50" dirty="0">
                <a:ln w="0"/>
                <a:solidFill>
                  <a:schemeClr val="accent4">
                    <a:lumMod val="75000"/>
                  </a:schemeClr>
                </a:solidFill>
                <a:effectLst>
                  <a:innerShdw blurRad="63500" dist="50800" dir="13500000">
                    <a:srgbClr val="000000">
                      <a:alpha val="50000"/>
                    </a:srgbClr>
                  </a:innerShdw>
                </a:effectLst>
                <a:cs typeface="Arial"/>
              </a:rPr>
              <a:t>Articles</a:t>
            </a:r>
          </a:p>
        </p:txBody>
      </p:sp>
    </p:spTree>
    <p:extLst>
      <p:ext uri="{BB962C8B-B14F-4D97-AF65-F5344CB8AC3E}">
        <p14:creationId xmlns:p14="http://schemas.microsoft.com/office/powerpoint/2010/main" val="4267469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F6B6F-FCC7-49EE-87F5-900B4001B71B}"/>
              </a:ext>
            </a:extLst>
          </p:cNvPr>
          <p:cNvSpPr>
            <a:spLocks noGrp="1"/>
          </p:cNvSpPr>
          <p:nvPr>
            <p:ph type="title"/>
          </p:nvPr>
        </p:nvSpPr>
        <p:spPr>
          <a:xfrm>
            <a:off x="284083" y="533994"/>
            <a:ext cx="8596668" cy="1320800"/>
          </a:xfrm>
        </p:spPr>
        <p:txBody>
          <a:bodyPr>
            <a:normAutofit/>
          </a:bodyPr>
          <a:lstStyle/>
          <a:p>
            <a:r>
              <a:rPr lang="en-US" sz="4000" dirty="0">
                <a:solidFill>
                  <a:schemeClr val="accent1">
                    <a:lumMod val="75000"/>
                  </a:schemeClr>
                </a:solidFill>
              </a:rPr>
              <a:t>Today’s Focus</a:t>
            </a:r>
          </a:p>
        </p:txBody>
      </p:sp>
      <p:sp>
        <p:nvSpPr>
          <p:cNvPr id="3" name="Content Placeholder 2">
            <a:extLst>
              <a:ext uri="{FF2B5EF4-FFF2-40B4-BE49-F238E27FC236}">
                <a16:creationId xmlns:a16="http://schemas.microsoft.com/office/drawing/2014/main" id="{40F5734D-F2F9-49DF-BF73-81384AB80D92}"/>
              </a:ext>
            </a:extLst>
          </p:cNvPr>
          <p:cNvSpPr>
            <a:spLocks noGrp="1"/>
          </p:cNvSpPr>
          <p:nvPr>
            <p:ph idx="1"/>
          </p:nvPr>
        </p:nvSpPr>
        <p:spPr>
          <a:xfrm>
            <a:off x="618611" y="930118"/>
            <a:ext cx="8596668" cy="5497697"/>
          </a:xfrm>
        </p:spPr>
        <p:txBody>
          <a:bodyPr vert="horz" lIns="0" tIns="45720" rIns="91440" bIns="45720" rtlCol="0" anchor="t">
            <a:normAutofit/>
          </a:bodyPr>
          <a:lstStyle/>
          <a:p>
            <a:pPr marL="800100" lvl="1" indent="-342900">
              <a:buFont typeface="+mj-lt"/>
              <a:buAutoNum type="arabicPeriod"/>
            </a:pPr>
            <a:endParaRPr lang="en-US" sz="2000" dirty="0">
              <a:solidFill>
                <a:schemeClr val="tx1"/>
              </a:solidFill>
              <a:latin typeface="Calibri"/>
              <a:ea typeface="Calibri" panose="020F0502020204030204" pitchFamily="34" charset="0"/>
              <a:cs typeface="Calibri"/>
            </a:endParaRPr>
          </a:p>
          <a:p>
            <a:pPr marL="457200" lvl="1" indent="0">
              <a:buNone/>
            </a:pPr>
            <a:endParaRPr lang="en-US" sz="2000" dirty="0">
              <a:solidFill>
                <a:schemeClr val="tx1"/>
              </a:solidFill>
              <a:latin typeface="Calibri"/>
              <a:ea typeface="Calibri" panose="020F0502020204030204" pitchFamily="34" charset="0"/>
              <a:cs typeface="Calibri"/>
            </a:endParaRPr>
          </a:p>
          <a:p>
            <a:pPr marL="457200" lvl="1" indent="0">
              <a:buNone/>
            </a:pPr>
            <a:endParaRPr lang="en-US" sz="2000" dirty="0">
              <a:solidFill>
                <a:schemeClr val="tx1"/>
              </a:solidFill>
              <a:latin typeface="Calibri"/>
              <a:ea typeface="Calibri" panose="020F0502020204030204" pitchFamily="34" charset="0"/>
              <a:cs typeface="Calibri"/>
            </a:endParaRPr>
          </a:p>
          <a:p>
            <a:pPr marL="457200" lvl="1" indent="0">
              <a:buNone/>
            </a:pPr>
            <a:endParaRPr lang="en-US" sz="2000" dirty="0">
              <a:solidFill>
                <a:schemeClr val="tx1"/>
              </a:solidFill>
              <a:latin typeface="Calibri"/>
              <a:ea typeface="Calibri" panose="020F0502020204030204" pitchFamily="34" charset="0"/>
              <a:cs typeface="Calibri"/>
            </a:endParaRPr>
          </a:p>
          <a:p>
            <a:pPr marL="457200" lvl="1" indent="0">
              <a:buNone/>
            </a:pPr>
            <a:endParaRPr lang="en-US" sz="2000" dirty="0">
              <a:solidFill>
                <a:schemeClr val="tx1"/>
              </a:solidFill>
              <a:latin typeface="Calibri"/>
              <a:ea typeface="Calibri" panose="020F0502020204030204" pitchFamily="34" charset="0"/>
              <a:cs typeface="Calibri"/>
            </a:endParaRPr>
          </a:p>
          <a:p>
            <a:pPr marL="457200" lvl="1" indent="0">
              <a:buNone/>
            </a:pPr>
            <a:endParaRPr lang="en-US" sz="2000" dirty="0">
              <a:solidFill>
                <a:schemeClr val="tx1"/>
              </a:solidFill>
              <a:latin typeface="Calibri"/>
              <a:ea typeface="Calibri" panose="020F0502020204030204" pitchFamily="34" charset="0"/>
              <a:cs typeface="Calibri"/>
            </a:endParaRPr>
          </a:p>
          <a:p>
            <a:pPr marL="1200150" lvl="2" indent="-342900">
              <a:buFont typeface="Wingdings" panose="05000000000000000000" pitchFamily="2" charset="2"/>
              <a:buChar char="Ø"/>
            </a:pPr>
            <a:endParaRPr lang="en-US" sz="1800" dirty="0">
              <a:solidFill>
                <a:schemeClr val="tx1"/>
              </a:solidFill>
              <a:ea typeface="Times New Roman" panose="02020603050405020304" pitchFamily="18" charset="0"/>
              <a:cs typeface="Calibri"/>
            </a:endParaRPr>
          </a:p>
          <a:p>
            <a:pPr>
              <a:buFont typeface="Wingdings" panose="05000000000000000000" pitchFamily="2" charset="2"/>
              <a:buChar char="Ø"/>
            </a:pPr>
            <a:endParaRPr lang="en-US" sz="2000" dirty="0">
              <a:solidFill>
                <a:schemeClr val="tx1"/>
              </a:solidFill>
              <a:ea typeface="Times New Roman" panose="02020603050405020304" pitchFamily="18" charset="0"/>
              <a:cs typeface="Calibri"/>
            </a:endParaRPr>
          </a:p>
          <a:p>
            <a:pPr>
              <a:buFont typeface="Wingdings" panose="05000000000000000000" pitchFamily="2" charset="2"/>
              <a:buChar char="Ø"/>
            </a:pPr>
            <a:endParaRPr lang="en-US" sz="2000" dirty="0">
              <a:solidFill>
                <a:schemeClr val="tx1"/>
              </a:solidFill>
              <a:ea typeface="Times New Roman" panose="02020603050405020304" pitchFamily="18" charset="0"/>
              <a:cs typeface="Calibri"/>
            </a:endParaRPr>
          </a:p>
          <a:p>
            <a:pPr>
              <a:buFont typeface="Wingdings" panose="05000000000000000000" pitchFamily="2" charset="2"/>
              <a:buChar char="Ø"/>
            </a:pPr>
            <a:endParaRPr lang="en-US" sz="2000" dirty="0">
              <a:solidFill>
                <a:schemeClr val="tx1"/>
              </a:solidFill>
              <a:ea typeface="Times New Roman" panose="02020603050405020304" pitchFamily="18" charset="0"/>
              <a:cs typeface="Calibri"/>
            </a:endParaRPr>
          </a:p>
          <a:p>
            <a:pPr>
              <a:buFont typeface="Wingdings" panose="05000000000000000000" pitchFamily="2" charset="2"/>
              <a:buChar char="Ø"/>
            </a:pPr>
            <a:endParaRPr lang="en-US" sz="2000" dirty="0">
              <a:solidFill>
                <a:schemeClr val="tx1"/>
              </a:solidFill>
              <a:ea typeface="Times New Roman" panose="02020603050405020304" pitchFamily="18" charset="0"/>
              <a:cs typeface="Calibri"/>
            </a:endParaRPr>
          </a:p>
          <a:p>
            <a:pPr>
              <a:buFont typeface="Wingdings" panose="05000000000000000000" pitchFamily="2" charset="2"/>
              <a:buChar char="Ø"/>
            </a:pPr>
            <a:endParaRPr lang="en-US" sz="2000" dirty="0">
              <a:solidFill>
                <a:schemeClr val="tx1"/>
              </a:solidFill>
              <a:ea typeface="Times New Roman" panose="02020603050405020304" pitchFamily="18" charset="0"/>
              <a:cs typeface="Calibri"/>
            </a:endParaRPr>
          </a:p>
          <a:p>
            <a:pPr>
              <a:buFont typeface="Wingdings" panose="05000000000000000000" pitchFamily="2" charset="2"/>
              <a:buChar char="Ø"/>
            </a:pPr>
            <a:endParaRPr lang="en-US" sz="2000" dirty="0">
              <a:solidFill>
                <a:schemeClr val="tx1"/>
              </a:solidFill>
              <a:ea typeface="Times New Roman" panose="02020603050405020304" pitchFamily="18" charset="0"/>
              <a:cs typeface="Calibri"/>
            </a:endParaRPr>
          </a:p>
          <a:p>
            <a:pPr>
              <a:buFont typeface="Wingdings" panose="05000000000000000000" pitchFamily="2" charset="2"/>
              <a:buChar char="Ø"/>
            </a:pPr>
            <a:endParaRPr lang="en-US" sz="2000" dirty="0">
              <a:solidFill>
                <a:schemeClr val="tx1"/>
              </a:solidFill>
              <a:ea typeface="Times New Roman" panose="02020603050405020304" pitchFamily="18" charset="0"/>
              <a:cs typeface="Calibri"/>
            </a:endParaRPr>
          </a:p>
          <a:p>
            <a:pPr>
              <a:buFont typeface="Wingdings" panose="05000000000000000000" pitchFamily="2" charset="2"/>
              <a:buChar char="Ø"/>
            </a:pPr>
            <a:endParaRPr lang="en-US" sz="2000" dirty="0">
              <a:solidFill>
                <a:schemeClr val="tx1"/>
              </a:solidFill>
              <a:ea typeface="Times New Roman" panose="02020603050405020304" pitchFamily="18" charset="0"/>
              <a:cs typeface="Calibri"/>
            </a:endParaRPr>
          </a:p>
          <a:p>
            <a:pPr>
              <a:buFont typeface="Wingdings" panose="05000000000000000000" pitchFamily="2" charset="2"/>
              <a:buChar char="Ø"/>
            </a:pPr>
            <a:endParaRPr lang="en-US" sz="2000" dirty="0">
              <a:solidFill>
                <a:schemeClr val="tx1"/>
              </a:solidFill>
              <a:ea typeface="Times New Roman" panose="02020603050405020304" pitchFamily="18" charset="0"/>
              <a:cs typeface="Calibri"/>
            </a:endParaRPr>
          </a:p>
          <a:p>
            <a:pPr>
              <a:buFont typeface="Wingdings" panose="05000000000000000000" pitchFamily="2" charset="2"/>
              <a:buChar char="Ø"/>
            </a:pPr>
            <a:endParaRPr lang="en-US" sz="2000" dirty="0">
              <a:solidFill>
                <a:schemeClr val="tx1"/>
              </a:solidFill>
              <a:ea typeface="Times New Roman" panose="02020603050405020304" pitchFamily="18" charset="0"/>
              <a:cs typeface="Calibri"/>
            </a:endParaRPr>
          </a:p>
          <a:p>
            <a:pPr>
              <a:buFont typeface="Wingdings" panose="05000000000000000000" pitchFamily="2" charset="2"/>
              <a:buChar char="Ø"/>
            </a:pPr>
            <a:endParaRPr lang="en-US" sz="2000" dirty="0">
              <a:solidFill>
                <a:schemeClr val="tx1"/>
              </a:solidFill>
              <a:ea typeface="Times New Roman" panose="02020603050405020304" pitchFamily="18" charset="0"/>
              <a:cs typeface="Calibri"/>
            </a:endParaRPr>
          </a:p>
          <a:p>
            <a:pPr marL="800100" lvl="1" indent="-342900">
              <a:buFont typeface="+mj-lt"/>
              <a:buAutoNum type="arabicPeriod"/>
            </a:pPr>
            <a:endParaRPr lang="en-US" sz="2000" dirty="0">
              <a:solidFill>
                <a:schemeClr val="tx1"/>
              </a:solidFill>
              <a:latin typeface="Calibri"/>
              <a:ea typeface="Times New Roman" panose="02020603050405020304" pitchFamily="18" charset="0"/>
              <a:cs typeface="Calibri"/>
            </a:endParaRPr>
          </a:p>
          <a:p>
            <a:pPr marL="800100" lvl="1" indent="-342900">
              <a:buFont typeface="+mj-lt"/>
              <a:buAutoNum type="arabicPeriod"/>
            </a:pPr>
            <a:endParaRPr lang="en-US" sz="2000" dirty="0">
              <a:solidFill>
                <a:schemeClr val="tx1"/>
              </a:solidFill>
              <a:latin typeface="Calibri"/>
              <a:ea typeface="Times New Roman" panose="02020603050405020304" pitchFamily="18" charset="0"/>
              <a:cs typeface="Calibri"/>
            </a:endParaRPr>
          </a:p>
          <a:p>
            <a:pPr marL="457200" lvl="1" indent="0">
              <a:buNone/>
            </a:pPr>
            <a:endParaRPr lang="en-US" sz="20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lvl="0"/>
            <a:endParaRPr lang="en-US" dirty="0">
              <a:solidFill>
                <a:schemeClr val="tx1"/>
              </a:solidFill>
            </a:endParaRPr>
          </a:p>
          <a:p>
            <a:endParaRPr lang="en-US" dirty="0">
              <a:solidFill>
                <a:schemeClr val="tx1"/>
              </a:solidFill>
            </a:endParaRPr>
          </a:p>
        </p:txBody>
      </p:sp>
      <p:sp>
        <p:nvSpPr>
          <p:cNvPr id="4" name="Slide Number Placeholder 3">
            <a:extLst>
              <a:ext uri="{FF2B5EF4-FFF2-40B4-BE49-F238E27FC236}">
                <a16:creationId xmlns:a16="http://schemas.microsoft.com/office/drawing/2014/main" id="{6CD8DB81-3B3D-4BDB-91BA-EB14C9190E04}"/>
              </a:ext>
            </a:extLst>
          </p:cNvPr>
          <p:cNvSpPr>
            <a:spLocks noGrp="1"/>
          </p:cNvSpPr>
          <p:nvPr>
            <p:ph type="sldNum" sz="quarter" idx="12"/>
          </p:nvPr>
        </p:nvSpPr>
        <p:spPr>
          <a:xfrm>
            <a:off x="7954169" y="6492875"/>
            <a:ext cx="683339" cy="365125"/>
          </a:xfrm>
        </p:spPr>
        <p:txBody>
          <a:bodyPr/>
          <a:lstStyle/>
          <a:p>
            <a:fld id="{6D22F896-40B5-4ADD-8801-0D06FADFA095}" type="slidenum">
              <a:rPr lang="en-US" smtClean="0"/>
              <a:t>2</a:t>
            </a:fld>
            <a:endParaRPr lang="en-US" dirty="0"/>
          </a:p>
        </p:txBody>
      </p:sp>
      <p:sp>
        <p:nvSpPr>
          <p:cNvPr id="6" name="Content Placeholder 2">
            <a:extLst>
              <a:ext uri="{FF2B5EF4-FFF2-40B4-BE49-F238E27FC236}">
                <a16:creationId xmlns:a16="http://schemas.microsoft.com/office/drawing/2014/main" id="{946822F1-E0FD-4F5B-8B9B-BC77F8DDD31C}"/>
              </a:ext>
            </a:extLst>
          </p:cNvPr>
          <p:cNvSpPr txBox="1">
            <a:spLocks/>
          </p:cNvSpPr>
          <p:nvPr/>
        </p:nvSpPr>
        <p:spPr>
          <a:xfrm>
            <a:off x="460242" y="1566557"/>
            <a:ext cx="4902912" cy="43434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ü"/>
            </a:pPr>
            <a:endParaRPr lang="en-US" sz="2000" dirty="0">
              <a:solidFill>
                <a:schemeClr val="tx1"/>
              </a:solidFill>
              <a:ea typeface="Calibri" panose="020F0502020204030204" pitchFamily="34" charset="0"/>
              <a:cs typeface="Calibri"/>
            </a:endParaRPr>
          </a:p>
        </p:txBody>
      </p:sp>
      <p:sp>
        <p:nvSpPr>
          <p:cNvPr id="8" name="Content Placeholder 2">
            <a:extLst>
              <a:ext uri="{FF2B5EF4-FFF2-40B4-BE49-F238E27FC236}">
                <a16:creationId xmlns:a16="http://schemas.microsoft.com/office/drawing/2014/main" id="{12D0DB47-1C02-4E6A-B0ED-F1DDEA6281A5}"/>
              </a:ext>
            </a:extLst>
          </p:cNvPr>
          <p:cNvSpPr txBox="1">
            <a:spLocks/>
          </p:cNvSpPr>
          <p:nvPr/>
        </p:nvSpPr>
        <p:spPr>
          <a:xfrm>
            <a:off x="462460" y="1417102"/>
            <a:ext cx="11176000" cy="2321155"/>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600" dirty="0">
                <a:solidFill>
                  <a:schemeClr val="tx1"/>
                </a:solidFill>
              </a:rPr>
              <a:t>Overview of Impact Mapping</a:t>
            </a:r>
          </a:p>
          <a:p>
            <a:r>
              <a:rPr lang="en-US" sz="2600" dirty="0">
                <a:solidFill>
                  <a:schemeClr val="tx1"/>
                </a:solidFill>
              </a:rPr>
              <a:t>How to Measure </a:t>
            </a:r>
          </a:p>
          <a:p>
            <a:r>
              <a:rPr lang="en-US" sz="2600" dirty="0">
                <a:solidFill>
                  <a:schemeClr val="tx1"/>
                </a:solidFill>
              </a:rPr>
              <a:t>Putting it to Practice</a:t>
            </a:r>
          </a:p>
          <a:p>
            <a:r>
              <a:rPr lang="en-US" sz="2600" dirty="0">
                <a:solidFill>
                  <a:schemeClr val="tx1"/>
                </a:solidFill>
              </a:rPr>
              <a:t>Making It Visual</a:t>
            </a:r>
          </a:p>
          <a:p>
            <a:r>
              <a:rPr lang="en-US" sz="2600" dirty="0">
                <a:solidFill>
                  <a:schemeClr val="tx1"/>
                </a:solidFill>
              </a:rPr>
              <a:t>Lessons Learned</a:t>
            </a:r>
          </a:p>
          <a:p>
            <a:endParaRPr lang="en-US" dirty="0">
              <a:solidFill>
                <a:schemeClr val="tx1"/>
              </a:solidFill>
            </a:endParaRPr>
          </a:p>
          <a:p>
            <a:pPr marL="0" indent="0">
              <a:buFont typeface="Wingdings 3" charset="2"/>
              <a:buNone/>
            </a:pPr>
            <a:endParaRPr lang="en-US" dirty="0">
              <a:solidFill>
                <a:schemeClr val="tx1"/>
              </a:solidFill>
            </a:endParaRPr>
          </a:p>
        </p:txBody>
      </p:sp>
      <p:grpSp>
        <p:nvGrpSpPr>
          <p:cNvPr id="10" name="Group 9">
            <a:extLst>
              <a:ext uri="{FF2B5EF4-FFF2-40B4-BE49-F238E27FC236}">
                <a16:creationId xmlns:a16="http://schemas.microsoft.com/office/drawing/2014/main" id="{5825214F-4B3E-4D91-9733-3506F128164D}"/>
              </a:ext>
            </a:extLst>
          </p:cNvPr>
          <p:cNvGrpSpPr/>
          <p:nvPr/>
        </p:nvGrpSpPr>
        <p:grpSpPr>
          <a:xfrm>
            <a:off x="284083" y="3655914"/>
            <a:ext cx="2976938" cy="2620645"/>
            <a:chOff x="-3191861" y="4950867"/>
            <a:chExt cx="2367383" cy="1633728"/>
          </a:xfrm>
        </p:grpSpPr>
        <p:pic>
          <p:nvPicPr>
            <p:cNvPr id="11" name="Picture 10">
              <a:extLst>
                <a:ext uri="{FF2B5EF4-FFF2-40B4-BE49-F238E27FC236}">
                  <a16:creationId xmlns:a16="http://schemas.microsoft.com/office/drawing/2014/main" id="{643B955B-DBD4-4449-8B9A-0DB0A8255CAC}"/>
                </a:ext>
              </a:extLst>
            </p:cNvPr>
            <p:cNvPicPr>
              <a:picLocks noChangeAspect="1"/>
            </p:cNvPicPr>
            <p:nvPr/>
          </p:nvPicPr>
          <p:blipFill>
            <a:blip r:embed="rId3"/>
            <a:stretch>
              <a:fillRect/>
            </a:stretch>
          </p:blipFill>
          <p:spPr>
            <a:xfrm flipH="1">
              <a:off x="-2711285" y="4950867"/>
              <a:ext cx="1871472" cy="1633728"/>
            </a:xfrm>
            <a:prstGeom prst="rect">
              <a:avLst/>
            </a:prstGeom>
          </p:spPr>
        </p:pic>
        <p:sp>
          <p:nvSpPr>
            <p:cNvPr id="12" name="TextBox 11">
              <a:extLst>
                <a:ext uri="{FF2B5EF4-FFF2-40B4-BE49-F238E27FC236}">
                  <a16:creationId xmlns:a16="http://schemas.microsoft.com/office/drawing/2014/main" id="{C37585A6-9146-43BE-9A93-75141AEC2709}"/>
                </a:ext>
              </a:extLst>
            </p:cNvPr>
            <p:cNvSpPr txBox="1"/>
            <p:nvPr/>
          </p:nvSpPr>
          <p:spPr>
            <a:xfrm>
              <a:off x="-3191861" y="5379454"/>
              <a:ext cx="2367383" cy="63317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spc="50" dirty="0">
                  <a:ln w="0"/>
                  <a:solidFill>
                    <a:schemeClr val="accent4">
                      <a:lumMod val="75000"/>
                    </a:schemeClr>
                  </a:solidFill>
                  <a:effectLst>
                    <a:innerShdw blurRad="63500" dist="50800" dir="13500000">
                      <a:srgbClr val="000000">
                        <a:alpha val="50000"/>
                      </a:srgbClr>
                    </a:innerShdw>
                  </a:effectLst>
                  <a:cs typeface="Arial"/>
                </a:rPr>
                <a:t>Quickie </a:t>
              </a:r>
            </a:p>
            <a:p>
              <a:pPr algn="ctr"/>
              <a:r>
                <a:rPr lang="en-US" sz="2000" b="1" spc="50" dirty="0">
                  <a:ln w="0"/>
                  <a:solidFill>
                    <a:schemeClr val="accent4">
                      <a:lumMod val="75000"/>
                    </a:schemeClr>
                  </a:solidFill>
                  <a:effectLst>
                    <a:innerShdw blurRad="63500" dist="50800" dir="13500000">
                      <a:srgbClr val="000000">
                        <a:alpha val="50000"/>
                      </a:srgbClr>
                    </a:innerShdw>
                  </a:effectLst>
                  <a:cs typeface="Arial"/>
                </a:rPr>
                <a:t>Scooter</a:t>
              </a:r>
            </a:p>
            <a:p>
              <a:pPr algn="ctr"/>
              <a:r>
                <a:rPr lang="en-US" sz="2000" b="1" spc="50" dirty="0">
                  <a:ln w="0"/>
                  <a:solidFill>
                    <a:schemeClr val="accent4">
                      <a:lumMod val="75000"/>
                    </a:schemeClr>
                  </a:solidFill>
                  <a:effectLst>
                    <a:innerShdw blurRad="63500" dist="50800" dir="13500000">
                      <a:srgbClr val="000000">
                        <a:alpha val="50000"/>
                      </a:srgbClr>
                    </a:innerShdw>
                  </a:effectLst>
                  <a:cs typeface="Arial"/>
                </a:rPr>
                <a:t>Company</a:t>
              </a:r>
            </a:p>
          </p:txBody>
        </p:sp>
      </p:grpSp>
    </p:spTree>
    <p:extLst>
      <p:ext uri="{BB962C8B-B14F-4D97-AF65-F5344CB8AC3E}">
        <p14:creationId xmlns:p14="http://schemas.microsoft.com/office/powerpoint/2010/main" val="3471847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F3E98C-D964-41C6-8426-AB53A1FC8FC8}"/>
              </a:ext>
            </a:extLst>
          </p:cNvPr>
          <p:cNvPicPr>
            <a:picLocks noChangeAspect="1"/>
          </p:cNvPicPr>
          <p:nvPr/>
        </p:nvPicPr>
        <p:blipFill>
          <a:blip r:embed="rId3"/>
          <a:stretch>
            <a:fillRect/>
          </a:stretch>
        </p:blipFill>
        <p:spPr>
          <a:xfrm>
            <a:off x="6716971" y="1361828"/>
            <a:ext cx="2759578" cy="2319631"/>
          </a:xfrm>
          <a:prstGeom prst="rect">
            <a:avLst/>
          </a:prstGeom>
        </p:spPr>
      </p:pic>
      <p:sp>
        <p:nvSpPr>
          <p:cNvPr id="2" name="Title 1">
            <a:extLst>
              <a:ext uri="{FF2B5EF4-FFF2-40B4-BE49-F238E27FC236}">
                <a16:creationId xmlns:a16="http://schemas.microsoft.com/office/drawing/2014/main" id="{11FDC2FE-6538-CE43-AB29-8D4AA1B993B8}"/>
              </a:ext>
            </a:extLst>
          </p:cNvPr>
          <p:cNvSpPr>
            <a:spLocks noGrp="1"/>
          </p:cNvSpPr>
          <p:nvPr>
            <p:ph type="title"/>
          </p:nvPr>
        </p:nvSpPr>
        <p:spPr>
          <a:xfrm>
            <a:off x="-1283546" y="187119"/>
            <a:ext cx="8596668" cy="1320800"/>
          </a:xfrm>
        </p:spPr>
        <p:txBody>
          <a:bodyPr>
            <a:normAutofit/>
          </a:bodyPr>
          <a:lstStyle/>
          <a:p>
            <a:pPr algn="ctr"/>
            <a:r>
              <a:rPr lang="en-US" sz="4000" dirty="0">
                <a:solidFill>
                  <a:schemeClr val="accent1">
                    <a:lumMod val="75000"/>
                  </a:schemeClr>
                </a:solidFill>
              </a:rPr>
              <a:t>What is Impact Mapping</a:t>
            </a:r>
          </a:p>
        </p:txBody>
      </p:sp>
      <p:sp>
        <p:nvSpPr>
          <p:cNvPr id="3" name="Slide Number Placeholder 2">
            <a:extLst>
              <a:ext uri="{FF2B5EF4-FFF2-40B4-BE49-F238E27FC236}">
                <a16:creationId xmlns:a16="http://schemas.microsoft.com/office/drawing/2014/main" id="{439C0032-9398-40C6-B108-1F7F04EAE49F}"/>
              </a:ext>
            </a:extLst>
          </p:cNvPr>
          <p:cNvSpPr>
            <a:spLocks noGrp="1"/>
          </p:cNvSpPr>
          <p:nvPr>
            <p:ph type="sldNum" sz="quarter" idx="12"/>
          </p:nvPr>
        </p:nvSpPr>
        <p:spPr>
          <a:xfrm>
            <a:off x="7846593" y="6532689"/>
            <a:ext cx="683339" cy="365125"/>
          </a:xfrm>
        </p:spPr>
        <p:txBody>
          <a:bodyPr/>
          <a:lstStyle/>
          <a:p>
            <a:fld id="{6D22F896-40B5-4ADD-8801-0D06FADFA095}" type="slidenum">
              <a:rPr lang="en-US" smtClean="0"/>
              <a:t>3</a:t>
            </a:fld>
            <a:endParaRPr lang="en-US" dirty="0"/>
          </a:p>
        </p:txBody>
      </p:sp>
      <p:sp>
        <p:nvSpPr>
          <p:cNvPr id="21" name="TextBox 20">
            <a:extLst>
              <a:ext uri="{FF2B5EF4-FFF2-40B4-BE49-F238E27FC236}">
                <a16:creationId xmlns:a16="http://schemas.microsoft.com/office/drawing/2014/main" id="{B4F8E2CF-B85B-40BD-9162-3792BEFB2FC5}"/>
              </a:ext>
            </a:extLst>
          </p:cNvPr>
          <p:cNvSpPr txBox="1"/>
          <p:nvPr/>
        </p:nvSpPr>
        <p:spPr>
          <a:xfrm>
            <a:off x="230078" y="3594861"/>
            <a:ext cx="2573516"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Outcome</a:t>
            </a:r>
          </a:p>
          <a:p>
            <a:pPr algn="ctr"/>
            <a:r>
              <a:rPr lang="en-US" sz="2400" b="1" dirty="0"/>
              <a:t>(Goal Based) </a:t>
            </a:r>
            <a:endParaRPr lang="en-US" sz="2400" b="1" dirty="0">
              <a:cs typeface="Arial"/>
            </a:endParaRPr>
          </a:p>
        </p:txBody>
      </p:sp>
      <p:sp>
        <p:nvSpPr>
          <p:cNvPr id="24" name="TextBox 23">
            <a:extLst>
              <a:ext uri="{FF2B5EF4-FFF2-40B4-BE49-F238E27FC236}">
                <a16:creationId xmlns:a16="http://schemas.microsoft.com/office/drawing/2014/main" id="{DC6C1462-E99E-4F52-BB37-36435A7930DA}"/>
              </a:ext>
            </a:extLst>
          </p:cNvPr>
          <p:cNvSpPr txBox="1"/>
          <p:nvPr/>
        </p:nvSpPr>
        <p:spPr>
          <a:xfrm>
            <a:off x="4564700" y="3589723"/>
            <a:ext cx="1104181"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Visual</a:t>
            </a:r>
            <a:endParaRPr lang="en-US" dirty="0"/>
          </a:p>
        </p:txBody>
      </p:sp>
      <p:sp>
        <p:nvSpPr>
          <p:cNvPr id="25" name="TextBox 24">
            <a:extLst>
              <a:ext uri="{FF2B5EF4-FFF2-40B4-BE49-F238E27FC236}">
                <a16:creationId xmlns:a16="http://schemas.microsoft.com/office/drawing/2014/main" id="{F02BAD01-03DC-4225-8DC3-A6A32E42158C}"/>
              </a:ext>
            </a:extLst>
          </p:cNvPr>
          <p:cNvSpPr txBox="1"/>
          <p:nvPr/>
        </p:nvSpPr>
        <p:spPr>
          <a:xfrm>
            <a:off x="7402871" y="3607689"/>
            <a:ext cx="2124974"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Collaborative</a:t>
            </a:r>
            <a:endParaRPr lang="en-US" dirty="0"/>
          </a:p>
        </p:txBody>
      </p:sp>
      <p:sp>
        <p:nvSpPr>
          <p:cNvPr id="26" name="TextBox 25">
            <a:extLst>
              <a:ext uri="{FF2B5EF4-FFF2-40B4-BE49-F238E27FC236}">
                <a16:creationId xmlns:a16="http://schemas.microsoft.com/office/drawing/2014/main" id="{4C979F93-6BE0-4A60-AA02-CB9DC25F1DB6}"/>
              </a:ext>
            </a:extLst>
          </p:cNvPr>
          <p:cNvSpPr txBox="1"/>
          <p:nvPr/>
        </p:nvSpPr>
        <p:spPr>
          <a:xfrm>
            <a:off x="15144" y="4691552"/>
            <a:ext cx="10305689"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An </a:t>
            </a:r>
            <a:r>
              <a:rPr lang="en-US" sz="2400" b="1" dirty="0">
                <a:cs typeface="Arial"/>
              </a:rPr>
              <a:t>impact map is a goal-based visualization of scope to help teams align to business objectives</a:t>
            </a:r>
            <a:endParaRPr lang="en-US" sz="2400" b="1" dirty="0"/>
          </a:p>
        </p:txBody>
      </p:sp>
      <p:sp>
        <p:nvSpPr>
          <p:cNvPr id="11" name="TextBox 10">
            <a:extLst>
              <a:ext uri="{FF2B5EF4-FFF2-40B4-BE49-F238E27FC236}">
                <a16:creationId xmlns:a16="http://schemas.microsoft.com/office/drawing/2014/main" id="{ACCE05A4-D5B1-4033-8476-358F22B19217}"/>
              </a:ext>
            </a:extLst>
          </p:cNvPr>
          <p:cNvSpPr txBox="1"/>
          <p:nvPr/>
        </p:nvSpPr>
        <p:spPr>
          <a:xfrm>
            <a:off x="15144" y="5804359"/>
            <a:ext cx="10305689"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latin typeface="Impact" panose="020B0806030902050204" pitchFamily="34" charset="0"/>
              </a:rPr>
              <a:t>Find the shortest path to the goal!</a:t>
            </a:r>
          </a:p>
        </p:txBody>
      </p:sp>
      <p:pic>
        <p:nvPicPr>
          <p:cNvPr id="12" name="Picture 2" descr="image001">
            <a:extLst>
              <a:ext uri="{FF2B5EF4-FFF2-40B4-BE49-F238E27FC236}">
                <a16:creationId xmlns:a16="http://schemas.microsoft.com/office/drawing/2014/main" id="{76A79334-0592-4E1B-A30E-912D7AB84F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237" y="1754591"/>
            <a:ext cx="1915018" cy="171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051FCED-15D9-4CB6-9724-5DAD562ECF15}"/>
              </a:ext>
            </a:extLst>
          </p:cNvPr>
          <p:cNvPicPr>
            <a:picLocks noChangeAspect="1"/>
          </p:cNvPicPr>
          <p:nvPr/>
        </p:nvPicPr>
        <p:blipFill>
          <a:blip r:embed="rId5"/>
          <a:stretch>
            <a:fillRect/>
          </a:stretch>
        </p:blipFill>
        <p:spPr>
          <a:xfrm>
            <a:off x="3105696" y="1493669"/>
            <a:ext cx="3326795" cy="1878420"/>
          </a:xfrm>
          <a:prstGeom prst="rect">
            <a:avLst/>
          </a:prstGeom>
        </p:spPr>
      </p:pic>
    </p:spTree>
    <p:extLst>
      <p:ext uri="{BB962C8B-B14F-4D97-AF65-F5344CB8AC3E}">
        <p14:creationId xmlns:p14="http://schemas.microsoft.com/office/powerpoint/2010/main" val="1850350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1">
            <a:extLst>
              <a:ext uri="{FF2B5EF4-FFF2-40B4-BE49-F238E27FC236}">
                <a16:creationId xmlns:a16="http://schemas.microsoft.com/office/drawing/2014/main" id="{FF48B8E4-0789-472D-98AB-C1062F164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6451" y="4118973"/>
            <a:ext cx="2588744"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132125F-6445-44F1-AF9E-5483E6D5C559}"/>
              </a:ext>
            </a:extLst>
          </p:cNvPr>
          <p:cNvSpPr>
            <a:spLocks noGrp="1"/>
          </p:cNvSpPr>
          <p:nvPr>
            <p:ph type="title"/>
          </p:nvPr>
        </p:nvSpPr>
        <p:spPr>
          <a:xfrm>
            <a:off x="92654" y="-5501"/>
            <a:ext cx="10127828" cy="974557"/>
          </a:xfrm>
        </p:spPr>
        <p:txBody>
          <a:bodyPr>
            <a:noAutofit/>
          </a:bodyPr>
          <a:lstStyle/>
          <a:p>
            <a:pPr>
              <a:lnSpc>
                <a:spcPct val="100000"/>
              </a:lnSpc>
            </a:pPr>
            <a:r>
              <a:rPr lang="en-US" sz="4000" dirty="0">
                <a:solidFill>
                  <a:schemeClr val="accent1">
                    <a:lumMod val="75000"/>
                  </a:schemeClr>
                </a:solidFill>
              </a:rPr>
              <a:t>Scope Based Delivery Model vs.</a:t>
            </a:r>
            <a:br>
              <a:rPr lang="en-US" sz="4000" dirty="0">
                <a:solidFill>
                  <a:schemeClr val="accent1">
                    <a:lumMod val="75000"/>
                  </a:schemeClr>
                </a:solidFill>
              </a:rPr>
            </a:br>
            <a:r>
              <a:rPr lang="en-US" sz="4000" dirty="0">
                <a:solidFill>
                  <a:schemeClr val="accent1">
                    <a:lumMod val="75000"/>
                  </a:schemeClr>
                </a:solidFill>
              </a:rPr>
              <a:t>Outcome Based Delivery Model</a:t>
            </a:r>
          </a:p>
        </p:txBody>
      </p:sp>
      <p:sp>
        <p:nvSpPr>
          <p:cNvPr id="3" name="Content Placeholder 2">
            <a:extLst>
              <a:ext uri="{FF2B5EF4-FFF2-40B4-BE49-F238E27FC236}">
                <a16:creationId xmlns:a16="http://schemas.microsoft.com/office/drawing/2014/main" id="{8364BE21-5A98-4547-AD99-6F3427A82342}"/>
              </a:ext>
            </a:extLst>
          </p:cNvPr>
          <p:cNvSpPr>
            <a:spLocks noGrp="1"/>
          </p:cNvSpPr>
          <p:nvPr>
            <p:ph idx="1"/>
          </p:nvPr>
        </p:nvSpPr>
        <p:spPr>
          <a:xfrm>
            <a:off x="676360" y="3841087"/>
            <a:ext cx="4728661" cy="4343400"/>
          </a:xfrm>
        </p:spPr>
        <p:txBody>
          <a:bodyPr>
            <a:normAutofit/>
          </a:bodyPr>
          <a:lstStyle/>
          <a:p>
            <a:pPr marL="0" indent="0">
              <a:buNone/>
            </a:pPr>
            <a:r>
              <a:rPr lang="en-US" sz="2000" b="1" dirty="0">
                <a:solidFill>
                  <a:schemeClr val="tx1"/>
                </a:solidFill>
              </a:rPr>
              <a:t>Scope Based</a:t>
            </a:r>
          </a:p>
          <a:p>
            <a:r>
              <a:rPr lang="en-US" dirty="0">
                <a:solidFill>
                  <a:schemeClr val="tx1"/>
                </a:solidFill>
              </a:rPr>
              <a:t>Focused on predefined list of features</a:t>
            </a:r>
          </a:p>
          <a:p>
            <a:r>
              <a:rPr lang="en-US" dirty="0">
                <a:solidFill>
                  <a:schemeClr val="tx1"/>
                </a:solidFill>
              </a:rPr>
              <a:t>Success through implementation of all scope regardless of when goal is achieved</a:t>
            </a:r>
          </a:p>
          <a:p>
            <a:r>
              <a:rPr lang="en-US" dirty="0">
                <a:solidFill>
                  <a:schemeClr val="tx1"/>
                </a:solidFill>
              </a:rPr>
              <a:t>Measurements after the fact and difficult to determine which feature had the most impact</a:t>
            </a:r>
          </a:p>
        </p:txBody>
      </p:sp>
      <p:sp>
        <p:nvSpPr>
          <p:cNvPr id="4" name="Slide Number Placeholder 3">
            <a:extLst>
              <a:ext uri="{FF2B5EF4-FFF2-40B4-BE49-F238E27FC236}">
                <a16:creationId xmlns:a16="http://schemas.microsoft.com/office/drawing/2014/main" id="{4E016A76-687F-44B4-9231-A64563BEAB56}"/>
              </a:ext>
            </a:extLst>
          </p:cNvPr>
          <p:cNvSpPr>
            <a:spLocks noGrp="1"/>
          </p:cNvSpPr>
          <p:nvPr>
            <p:ph type="sldNum" sz="quarter" idx="12"/>
          </p:nvPr>
        </p:nvSpPr>
        <p:spPr>
          <a:xfrm>
            <a:off x="7963133" y="6465432"/>
            <a:ext cx="683339" cy="365125"/>
          </a:xfrm>
        </p:spPr>
        <p:txBody>
          <a:bodyPr/>
          <a:lstStyle/>
          <a:p>
            <a:fld id="{6D22F896-40B5-4ADD-8801-0D06FADFA095}" type="slidenum">
              <a:rPr lang="en-US" smtClean="0"/>
              <a:t>4</a:t>
            </a:fld>
            <a:endParaRPr lang="en-US" dirty="0"/>
          </a:p>
        </p:txBody>
      </p:sp>
      <p:pic>
        <p:nvPicPr>
          <p:cNvPr id="7" name="Picture 6">
            <a:extLst>
              <a:ext uri="{FF2B5EF4-FFF2-40B4-BE49-F238E27FC236}">
                <a16:creationId xmlns:a16="http://schemas.microsoft.com/office/drawing/2014/main" id="{D6E53CA4-2C18-48AB-ACDC-B79B3B970285}"/>
              </a:ext>
            </a:extLst>
          </p:cNvPr>
          <p:cNvPicPr>
            <a:picLocks noChangeAspect="1"/>
          </p:cNvPicPr>
          <p:nvPr/>
        </p:nvPicPr>
        <p:blipFill>
          <a:blip r:embed="rId4"/>
          <a:stretch>
            <a:fillRect/>
          </a:stretch>
        </p:blipFill>
        <p:spPr>
          <a:xfrm>
            <a:off x="1664327" y="1504922"/>
            <a:ext cx="2143125" cy="2143125"/>
          </a:xfrm>
          <a:prstGeom prst="rect">
            <a:avLst/>
          </a:prstGeom>
        </p:spPr>
      </p:pic>
      <p:sp>
        <p:nvSpPr>
          <p:cNvPr id="8" name="Content Placeholder 2">
            <a:extLst>
              <a:ext uri="{FF2B5EF4-FFF2-40B4-BE49-F238E27FC236}">
                <a16:creationId xmlns:a16="http://schemas.microsoft.com/office/drawing/2014/main" id="{64B8026B-EE4B-4822-91FF-8050E70B24EE}"/>
              </a:ext>
            </a:extLst>
          </p:cNvPr>
          <p:cNvSpPr txBox="1">
            <a:spLocks/>
          </p:cNvSpPr>
          <p:nvPr/>
        </p:nvSpPr>
        <p:spPr>
          <a:xfrm>
            <a:off x="4966952" y="1545544"/>
            <a:ext cx="4902912" cy="43434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000" b="1" dirty="0">
                <a:solidFill>
                  <a:schemeClr val="tx1"/>
                </a:solidFill>
              </a:rPr>
              <a:t>Outcome Based</a:t>
            </a:r>
          </a:p>
          <a:p>
            <a:r>
              <a:rPr lang="en-US" dirty="0">
                <a:solidFill>
                  <a:schemeClr val="tx1"/>
                </a:solidFill>
              </a:rPr>
              <a:t>Focused on desired outcome</a:t>
            </a:r>
          </a:p>
          <a:p>
            <a:r>
              <a:rPr lang="en-US" dirty="0">
                <a:solidFill>
                  <a:schemeClr val="tx1"/>
                </a:solidFill>
              </a:rPr>
              <a:t>Success is delivery of minimum amount of functionality needed to achieve the outcome</a:t>
            </a:r>
          </a:p>
          <a:p>
            <a:r>
              <a:rPr lang="en-US" dirty="0">
                <a:solidFill>
                  <a:schemeClr val="tx1"/>
                </a:solidFill>
              </a:rPr>
              <a:t>Incremental measurements to determine viability of solution</a:t>
            </a:r>
          </a:p>
        </p:txBody>
      </p:sp>
    </p:spTree>
    <p:extLst>
      <p:ext uri="{BB962C8B-B14F-4D97-AF65-F5344CB8AC3E}">
        <p14:creationId xmlns:p14="http://schemas.microsoft.com/office/powerpoint/2010/main" val="4053406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6C65880-E42E-4B31-A249-32D85C843325}"/>
              </a:ext>
            </a:extLst>
          </p:cNvPr>
          <p:cNvGraphicFramePr>
            <a:graphicFrameLocks noGrp="1"/>
          </p:cNvGraphicFramePr>
          <p:nvPr>
            <p:ph idx="1"/>
            <p:extLst>
              <p:ext uri="{D42A27DB-BD31-4B8C-83A1-F6EECF244321}">
                <p14:modId xmlns:p14="http://schemas.microsoft.com/office/powerpoint/2010/main" val="2547188306"/>
              </p:ext>
            </p:extLst>
          </p:nvPr>
        </p:nvGraphicFramePr>
        <p:xfrm>
          <a:off x="518837" y="971826"/>
          <a:ext cx="9479928" cy="5665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B6E197C-12D7-4250-BE7C-3B347F7516B1}"/>
              </a:ext>
            </a:extLst>
          </p:cNvPr>
          <p:cNvSpPr>
            <a:spLocks noGrp="1"/>
          </p:cNvSpPr>
          <p:nvPr>
            <p:ph type="sldNum" sz="quarter" idx="12"/>
          </p:nvPr>
        </p:nvSpPr>
        <p:spPr>
          <a:xfrm>
            <a:off x="8114498" y="6321437"/>
            <a:ext cx="683339" cy="281385"/>
          </a:xfrm>
        </p:spPr>
        <p:txBody>
          <a:bodyPr/>
          <a:lstStyle/>
          <a:p>
            <a:fld id="{6D22F896-40B5-4ADD-8801-0D06FADFA095}" type="slidenum">
              <a:rPr lang="en-US" smtClean="0"/>
              <a:t>5</a:t>
            </a:fld>
            <a:endParaRPr lang="en-US" dirty="0"/>
          </a:p>
        </p:txBody>
      </p:sp>
      <p:sp>
        <p:nvSpPr>
          <p:cNvPr id="7" name="Title 1">
            <a:extLst>
              <a:ext uri="{FF2B5EF4-FFF2-40B4-BE49-F238E27FC236}">
                <a16:creationId xmlns:a16="http://schemas.microsoft.com/office/drawing/2014/main" id="{B3F5BE3D-9134-41A0-8607-A1B5C0362B9D}"/>
              </a:ext>
            </a:extLst>
          </p:cNvPr>
          <p:cNvSpPr txBox="1">
            <a:spLocks/>
          </p:cNvSpPr>
          <p:nvPr/>
        </p:nvSpPr>
        <p:spPr>
          <a:xfrm>
            <a:off x="335664" y="311426"/>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accent1">
                    <a:lumMod val="75000"/>
                  </a:schemeClr>
                </a:solidFill>
              </a:rPr>
              <a:t>When to Use</a:t>
            </a:r>
          </a:p>
        </p:txBody>
      </p:sp>
      <p:sp>
        <p:nvSpPr>
          <p:cNvPr id="8" name="TextBox 7">
            <a:extLst>
              <a:ext uri="{FF2B5EF4-FFF2-40B4-BE49-F238E27FC236}">
                <a16:creationId xmlns:a16="http://schemas.microsoft.com/office/drawing/2014/main" id="{C3A0F5B2-3674-4930-93E0-6B742111797A}"/>
              </a:ext>
            </a:extLst>
          </p:cNvPr>
          <p:cNvSpPr txBox="1"/>
          <p:nvPr/>
        </p:nvSpPr>
        <p:spPr>
          <a:xfrm>
            <a:off x="335664" y="1632226"/>
            <a:ext cx="2542414" cy="1477328"/>
          </a:xfrm>
          <a:prstGeom prst="rect">
            <a:avLst/>
          </a:prstGeom>
          <a:noFill/>
        </p:spPr>
        <p:txBody>
          <a:bodyPr wrap="square" rtlCol="0">
            <a:spAutoFit/>
          </a:bodyPr>
          <a:lstStyle/>
          <a:p>
            <a:r>
              <a:rPr lang="en-US" b="1" dirty="0"/>
              <a:t>Purpose</a:t>
            </a:r>
          </a:p>
          <a:p>
            <a:r>
              <a:rPr lang="en-US" dirty="0"/>
              <a:t>Understand and validate customer and business problem</a:t>
            </a:r>
          </a:p>
          <a:p>
            <a:endParaRPr lang="en-US" dirty="0"/>
          </a:p>
        </p:txBody>
      </p:sp>
      <p:sp>
        <p:nvSpPr>
          <p:cNvPr id="9" name="TextBox 8">
            <a:extLst>
              <a:ext uri="{FF2B5EF4-FFF2-40B4-BE49-F238E27FC236}">
                <a16:creationId xmlns:a16="http://schemas.microsoft.com/office/drawing/2014/main" id="{2AC2681D-9104-4AB6-AF1E-896F4F4408E7}"/>
              </a:ext>
            </a:extLst>
          </p:cNvPr>
          <p:cNvSpPr txBox="1"/>
          <p:nvPr/>
        </p:nvSpPr>
        <p:spPr>
          <a:xfrm>
            <a:off x="7652795" y="1276330"/>
            <a:ext cx="2542414" cy="1200329"/>
          </a:xfrm>
          <a:prstGeom prst="rect">
            <a:avLst/>
          </a:prstGeom>
          <a:noFill/>
        </p:spPr>
        <p:txBody>
          <a:bodyPr wrap="square" rtlCol="0">
            <a:spAutoFit/>
          </a:bodyPr>
          <a:lstStyle/>
          <a:p>
            <a:r>
              <a:rPr lang="en-US" b="1" dirty="0"/>
              <a:t>Purpose</a:t>
            </a:r>
          </a:p>
          <a:p>
            <a:r>
              <a:rPr lang="en-US" dirty="0"/>
              <a:t>Prioritize and begin scope decomposition</a:t>
            </a:r>
          </a:p>
          <a:p>
            <a:endParaRPr lang="en-US" dirty="0"/>
          </a:p>
        </p:txBody>
      </p:sp>
      <p:sp>
        <p:nvSpPr>
          <p:cNvPr id="10" name="TextBox 9">
            <a:extLst>
              <a:ext uri="{FF2B5EF4-FFF2-40B4-BE49-F238E27FC236}">
                <a16:creationId xmlns:a16="http://schemas.microsoft.com/office/drawing/2014/main" id="{2CF163D6-839E-4A5A-A40E-271B8FE11408}"/>
              </a:ext>
            </a:extLst>
          </p:cNvPr>
          <p:cNvSpPr txBox="1"/>
          <p:nvPr/>
        </p:nvSpPr>
        <p:spPr>
          <a:xfrm>
            <a:off x="518837" y="5596523"/>
            <a:ext cx="2542414" cy="1200329"/>
          </a:xfrm>
          <a:prstGeom prst="rect">
            <a:avLst/>
          </a:prstGeom>
          <a:noFill/>
        </p:spPr>
        <p:txBody>
          <a:bodyPr wrap="square" rtlCol="0">
            <a:spAutoFit/>
          </a:bodyPr>
          <a:lstStyle/>
          <a:p>
            <a:r>
              <a:rPr lang="en-US" b="1" dirty="0"/>
              <a:t>Purpose</a:t>
            </a:r>
          </a:p>
          <a:p>
            <a:r>
              <a:rPr lang="en-US" dirty="0"/>
              <a:t>Deliver working software to customers</a:t>
            </a:r>
          </a:p>
          <a:p>
            <a:endParaRPr lang="en-US" dirty="0"/>
          </a:p>
        </p:txBody>
      </p:sp>
      <p:sp>
        <p:nvSpPr>
          <p:cNvPr id="13" name="Star: 7 Points 12">
            <a:extLst>
              <a:ext uri="{FF2B5EF4-FFF2-40B4-BE49-F238E27FC236}">
                <a16:creationId xmlns:a16="http://schemas.microsoft.com/office/drawing/2014/main" id="{7853FE08-50A4-411B-85F5-18C5BEAB7FF7}"/>
              </a:ext>
            </a:extLst>
          </p:cNvPr>
          <p:cNvSpPr/>
          <p:nvPr/>
        </p:nvSpPr>
        <p:spPr>
          <a:xfrm>
            <a:off x="1939561" y="3410816"/>
            <a:ext cx="1868558" cy="1320800"/>
          </a:xfrm>
          <a:prstGeom prst="star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Impact Mapping</a:t>
            </a:r>
          </a:p>
        </p:txBody>
      </p:sp>
      <p:sp>
        <p:nvSpPr>
          <p:cNvPr id="14" name="Star: 7 Points 13">
            <a:extLst>
              <a:ext uri="{FF2B5EF4-FFF2-40B4-BE49-F238E27FC236}">
                <a16:creationId xmlns:a16="http://schemas.microsoft.com/office/drawing/2014/main" id="{CC6F5AD6-C9E7-4E9D-803A-2B408B15FF07}"/>
              </a:ext>
            </a:extLst>
          </p:cNvPr>
          <p:cNvSpPr/>
          <p:nvPr/>
        </p:nvSpPr>
        <p:spPr>
          <a:xfrm>
            <a:off x="2828382" y="1155859"/>
            <a:ext cx="1868558" cy="1320800"/>
          </a:xfrm>
          <a:prstGeom prst="star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Design Thinking</a:t>
            </a:r>
          </a:p>
        </p:txBody>
      </p:sp>
      <p:sp>
        <p:nvSpPr>
          <p:cNvPr id="15" name="Star: 7 Points 14">
            <a:extLst>
              <a:ext uri="{FF2B5EF4-FFF2-40B4-BE49-F238E27FC236}">
                <a16:creationId xmlns:a16="http://schemas.microsoft.com/office/drawing/2014/main" id="{EB08D738-0D44-402A-A9F9-6EB6A028D506}"/>
              </a:ext>
            </a:extLst>
          </p:cNvPr>
          <p:cNvSpPr/>
          <p:nvPr/>
        </p:nvSpPr>
        <p:spPr>
          <a:xfrm>
            <a:off x="6698974" y="3114518"/>
            <a:ext cx="1868558" cy="13208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User Stories</a:t>
            </a:r>
          </a:p>
        </p:txBody>
      </p:sp>
      <p:cxnSp>
        <p:nvCxnSpPr>
          <p:cNvPr id="17" name="Straight Arrow Connector 16">
            <a:extLst>
              <a:ext uri="{FF2B5EF4-FFF2-40B4-BE49-F238E27FC236}">
                <a16:creationId xmlns:a16="http://schemas.microsoft.com/office/drawing/2014/main" id="{144B3DE1-0F10-406B-9664-0674E44128B7}"/>
              </a:ext>
            </a:extLst>
          </p:cNvPr>
          <p:cNvCxnSpPr>
            <a:cxnSpLocks/>
          </p:cNvCxnSpPr>
          <p:nvPr/>
        </p:nvCxnSpPr>
        <p:spPr>
          <a:xfrm>
            <a:off x="2365513" y="2498876"/>
            <a:ext cx="784397" cy="44187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DF00CFD0-30A9-4952-8645-EE16AA56E7B1}"/>
              </a:ext>
            </a:extLst>
          </p:cNvPr>
          <p:cNvCxnSpPr>
            <a:cxnSpLocks/>
          </p:cNvCxnSpPr>
          <p:nvPr/>
        </p:nvCxnSpPr>
        <p:spPr>
          <a:xfrm flipV="1">
            <a:off x="2365513" y="5680410"/>
            <a:ext cx="1235825" cy="54351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a:extLst>
              <a:ext uri="{FF2B5EF4-FFF2-40B4-BE49-F238E27FC236}">
                <a16:creationId xmlns:a16="http://schemas.microsoft.com/office/drawing/2014/main" id="{48E4EED0-CB76-4DE7-B90C-28C8246C0064}"/>
              </a:ext>
            </a:extLst>
          </p:cNvPr>
          <p:cNvCxnSpPr>
            <a:cxnSpLocks/>
          </p:cNvCxnSpPr>
          <p:nvPr/>
        </p:nvCxnSpPr>
        <p:spPr>
          <a:xfrm flipH="1">
            <a:off x="7036906" y="2267904"/>
            <a:ext cx="1192694" cy="45190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20407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35378E-DB0F-4920-9462-28E9F69DC184}"/>
              </a:ext>
            </a:extLst>
          </p:cNvPr>
          <p:cNvSpPr>
            <a:spLocks noGrp="1"/>
          </p:cNvSpPr>
          <p:nvPr>
            <p:ph type="sldNum" sz="quarter" idx="12"/>
          </p:nvPr>
        </p:nvSpPr>
        <p:spPr>
          <a:xfrm>
            <a:off x="7828206" y="6492875"/>
            <a:ext cx="683339" cy="365125"/>
          </a:xfrm>
        </p:spPr>
        <p:txBody>
          <a:bodyPr/>
          <a:lstStyle/>
          <a:p>
            <a:fld id="{6D22F896-40B5-4ADD-8801-0D06FADFA095}" type="slidenum">
              <a:rPr lang="en-US" smtClean="0"/>
              <a:t>6</a:t>
            </a:fld>
            <a:endParaRPr lang="en-US" dirty="0"/>
          </a:p>
        </p:txBody>
      </p:sp>
      <p:grpSp>
        <p:nvGrpSpPr>
          <p:cNvPr id="4" name="Group 3">
            <a:extLst>
              <a:ext uri="{FF2B5EF4-FFF2-40B4-BE49-F238E27FC236}">
                <a16:creationId xmlns:a16="http://schemas.microsoft.com/office/drawing/2014/main" id="{8D234912-8E4E-47C8-BF39-908A46D57FFE}"/>
              </a:ext>
            </a:extLst>
          </p:cNvPr>
          <p:cNvGrpSpPr/>
          <p:nvPr/>
        </p:nvGrpSpPr>
        <p:grpSpPr>
          <a:xfrm>
            <a:off x="65509" y="1419538"/>
            <a:ext cx="11223997" cy="5135801"/>
            <a:chOff x="65509" y="1419538"/>
            <a:chExt cx="11223997" cy="5135801"/>
          </a:xfrm>
        </p:grpSpPr>
        <p:pic>
          <p:nvPicPr>
            <p:cNvPr id="158" name="Picture 157">
              <a:extLst>
                <a:ext uri="{FF2B5EF4-FFF2-40B4-BE49-F238E27FC236}">
                  <a16:creationId xmlns:a16="http://schemas.microsoft.com/office/drawing/2014/main" id="{50B7EB22-B784-40EF-B14A-0A5FCB3015B9}"/>
                </a:ext>
              </a:extLst>
            </p:cNvPr>
            <p:cNvPicPr>
              <a:picLocks noChangeAspect="1"/>
            </p:cNvPicPr>
            <p:nvPr/>
          </p:nvPicPr>
          <p:blipFill>
            <a:blip r:embed="rId3"/>
            <a:stretch>
              <a:fillRect/>
            </a:stretch>
          </p:blipFill>
          <p:spPr>
            <a:xfrm>
              <a:off x="3025694" y="2294978"/>
              <a:ext cx="1621677" cy="859611"/>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9" name="Picture 158">
              <a:extLst>
                <a:ext uri="{FF2B5EF4-FFF2-40B4-BE49-F238E27FC236}">
                  <a16:creationId xmlns:a16="http://schemas.microsoft.com/office/drawing/2014/main" id="{08A2C8CA-C983-458A-91EE-841FEF3688A3}"/>
                </a:ext>
              </a:extLst>
            </p:cNvPr>
            <p:cNvPicPr>
              <a:picLocks noChangeAspect="1"/>
            </p:cNvPicPr>
            <p:nvPr/>
          </p:nvPicPr>
          <p:blipFill>
            <a:blip r:embed="rId4"/>
            <a:stretch>
              <a:fillRect/>
            </a:stretch>
          </p:blipFill>
          <p:spPr>
            <a:xfrm>
              <a:off x="65509" y="2386194"/>
              <a:ext cx="2182557" cy="1981372"/>
            </a:xfrm>
            <a:prstGeom prst="roundRect">
              <a:avLst>
                <a:gd name="adj" fmla="val 10482"/>
              </a:avLst>
            </a:prstGeom>
            <a:ln>
              <a:noFill/>
            </a:ln>
            <a:effectLst>
              <a:outerShdw blurRad="152400" dist="12000" dir="900000" sy="98000" kx="110000" ky="200000" algn="tl" rotWithShape="0">
                <a:srgbClr val="000000">
                  <a:alpha val="30000"/>
                </a:srgbClr>
              </a:outerShdw>
            </a:effectLst>
            <a:scene3d>
              <a:camera prst="isometricOffAxis1Right"/>
              <a:lightRig rig="threePt" dir="t"/>
            </a:scene3d>
            <a:sp3d contourW="6350" prstMaterial="matte">
              <a:bevelT w="101600" h="101600"/>
              <a:contourClr>
                <a:srgbClr val="969696"/>
              </a:contourClr>
            </a:sp3d>
          </p:spPr>
        </p:pic>
        <p:pic>
          <p:nvPicPr>
            <p:cNvPr id="160" name="Picture 159">
              <a:extLst>
                <a:ext uri="{FF2B5EF4-FFF2-40B4-BE49-F238E27FC236}">
                  <a16:creationId xmlns:a16="http://schemas.microsoft.com/office/drawing/2014/main" id="{0130B1C5-55B5-489E-ADEF-F041B3467DDD}"/>
                </a:ext>
              </a:extLst>
            </p:cNvPr>
            <p:cNvPicPr>
              <a:picLocks noChangeAspect="1"/>
            </p:cNvPicPr>
            <p:nvPr/>
          </p:nvPicPr>
          <p:blipFill>
            <a:blip r:embed="rId5"/>
            <a:stretch>
              <a:fillRect/>
            </a:stretch>
          </p:blipFill>
          <p:spPr>
            <a:xfrm>
              <a:off x="3107021" y="3573647"/>
              <a:ext cx="1621677" cy="853514"/>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162" name="Straight Arrow Connector 161">
              <a:extLst>
                <a:ext uri="{FF2B5EF4-FFF2-40B4-BE49-F238E27FC236}">
                  <a16:creationId xmlns:a16="http://schemas.microsoft.com/office/drawing/2014/main" id="{786D0A6F-5E1E-4F6E-93FC-514BA3BB9F11}"/>
                </a:ext>
              </a:extLst>
            </p:cNvPr>
            <p:cNvCxnSpPr>
              <a:cxnSpLocks/>
            </p:cNvCxnSpPr>
            <p:nvPr/>
          </p:nvCxnSpPr>
          <p:spPr>
            <a:xfrm flipV="1">
              <a:off x="2484978" y="2739892"/>
              <a:ext cx="360437" cy="2568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BE452927-1B76-449F-AEB2-CA49F98D8927}"/>
                </a:ext>
              </a:extLst>
            </p:cNvPr>
            <p:cNvCxnSpPr>
              <a:cxnSpLocks/>
            </p:cNvCxnSpPr>
            <p:nvPr/>
          </p:nvCxnSpPr>
          <p:spPr>
            <a:xfrm>
              <a:off x="2428345" y="3564845"/>
              <a:ext cx="403521" cy="3233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EA3A28F9-865D-41F6-88B9-5D666D8A5B31}"/>
                </a:ext>
              </a:extLst>
            </p:cNvPr>
            <p:cNvCxnSpPr>
              <a:cxnSpLocks/>
            </p:cNvCxnSpPr>
            <p:nvPr/>
          </p:nvCxnSpPr>
          <p:spPr>
            <a:xfrm>
              <a:off x="2219411" y="4003850"/>
              <a:ext cx="1276516" cy="14654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8" name="Picture 167">
              <a:extLst>
                <a:ext uri="{FF2B5EF4-FFF2-40B4-BE49-F238E27FC236}">
                  <a16:creationId xmlns:a16="http://schemas.microsoft.com/office/drawing/2014/main" id="{E96C0B5C-B77B-48ED-8F43-0E8B6145142C}"/>
                </a:ext>
              </a:extLst>
            </p:cNvPr>
            <p:cNvPicPr>
              <a:picLocks noChangeAspect="1"/>
            </p:cNvPicPr>
            <p:nvPr/>
          </p:nvPicPr>
          <p:blipFill>
            <a:blip r:embed="rId6"/>
            <a:stretch>
              <a:fillRect/>
            </a:stretch>
          </p:blipFill>
          <p:spPr>
            <a:xfrm>
              <a:off x="3061084" y="5555239"/>
              <a:ext cx="1621677" cy="853514"/>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86" name="Picture 185">
              <a:extLst>
                <a:ext uri="{FF2B5EF4-FFF2-40B4-BE49-F238E27FC236}">
                  <a16:creationId xmlns:a16="http://schemas.microsoft.com/office/drawing/2014/main" id="{1C0485A6-F616-4D3B-8E41-AAFC5DC4128B}"/>
                </a:ext>
              </a:extLst>
            </p:cNvPr>
            <p:cNvPicPr>
              <a:picLocks noChangeAspect="1"/>
            </p:cNvPicPr>
            <p:nvPr/>
          </p:nvPicPr>
          <p:blipFill>
            <a:blip r:embed="rId7"/>
            <a:stretch>
              <a:fillRect/>
            </a:stretch>
          </p:blipFill>
          <p:spPr>
            <a:xfrm>
              <a:off x="5381201" y="1965079"/>
              <a:ext cx="1621677" cy="853514"/>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87" name="Picture 186">
              <a:extLst>
                <a:ext uri="{FF2B5EF4-FFF2-40B4-BE49-F238E27FC236}">
                  <a16:creationId xmlns:a16="http://schemas.microsoft.com/office/drawing/2014/main" id="{2F5C7C36-5118-4E81-BBC4-D1205BA74431}"/>
                </a:ext>
              </a:extLst>
            </p:cNvPr>
            <p:cNvPicPr>
              <a:picLocks noChangeAspect="1"/>
            </p:cNvPicPr>
            <p:nvPr/>
          </p:nvPicPr>
          <p:blipFill>
            <a:blip r:embed="rId8"/>
            <a:stretch>
              <a:fillRect/>
            </a:stretch>
          </p:blipFill>
          <p:spPr>
            <a:xfrm>
              <a:off x="5345015" y="3045616"/>
              <a:ext cx="1621677" cy="93276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89" name="Picture 188">
              <a:extLst>
                <a:ext uri="{FF2B5EF4-FFF2-40B4-BE49-F238E27FC236}">
                  <a16:creationId xmlns:a16="http://schemas.microsoft.com/office/drawing/2014/main" id="{78D5C848-F7B1-4DE9-9CAD-BB744DF77206}"/>
                </a:ext>
              </a:extLst>
            </p:cNvPr>
            <p:cNvPicPr>
              <a:picLocks noChangeAspect="1"/>
            </p:cNvPicPr>
            <p:nvPr/>
          </p:nvPicPr>
          <p:blipFill>
            <a:blip r:embed="rId9"/>
            <a:stretch>
              <a:fillRect/>
            </a:stretch>
          </p:blipFill>
          <p:spPr>
            <a:xfrm>
              <a:off x="5407374" y="4306750"/>
              <a:ext cx="1627773" cy="93276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0" name="Picture 189">
              <a:extLst>
                <a:ext uri="{FF2B5EF4-FFF2-40B4-BE49-F238E27FC236}">
                  <a16:creationId xmlns:a16="http://schemas.microsoft.com/office/drawing/2014/main" id="{58CBD46F-81B8-412E-8059-C560E017F48B}"/>
                </a:ext>
              </a:extLst>
            </p:cNvPr>
            <p:cNvPicPr>
              <a:picLocks noChangeAspect="1"/>
            </p:cNvPicPr>
            <p:nvPr/>
          </p:nvPicPr>
          <p:blipFill>
            <a:blip r:embed="rId10"/>
            <a:stretch>
              <a:fillRect/>
            </a:stretch>
          </p:blipFill>
          <p:spPr>
            <a:xfrm>
              <a:off x="5413470" y="5622570"/>
              <a:ext cx="1621677" cy="93276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1" name="Picture 190">
              <a:extLst>
                <a:ext uri="{FF2B5EF4-FFF2-40B4-BE49-F238E27FC236}">
                  <a16:creationId xmlns:a16="http://schemas.microsoft.com/office/drawing/2014/main" id="{3A779E0E-E36D-4629-840B-B350EF1C12D3}"/>
                </a:ext>
              </a:extLst>
            </p:cNvPr>
            <p:cNvPicPr>
              <a:picLocks noChangeAspect="1"/>
            </p:cNvPicPr>
            <p:nvPr/>
          </p:nvPicPr>
          <p:blipFill>
            <a:blip r:embed="rId11"/>
            <a:stretch>
              <a:fillRect/>
            </a:stretch>
          </p:blipFill>
          <p:spPr>
            <a:xfrm>
              <a:off x="7583827" y="1419538"/>
              <a:ext cx="1646063" cy="853514"/>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2" name="Picture 191">
              <a:extLst>
                <a:ext uri="{FF2B5EF4-FFF2-40B4-BE49-F238E27FC236}">
                  <a16:creationId xmlns:a16="http://schemas.microsoft.com/office/drawing/2014/main" id="{F1DD6AC4-47E8-466B-BAAD-8FF8CCFA56A0}"/>
                </a:ext>
              </a:extLst>
            </p:cNvPr>
            <p:cNvPicPr>
              <a:picLocks noChangeAspect="1"/>
            </p:cNvPicPr>
            <p:nvPr/>
          </p:nvPicPr>
          <p:blipFill>
            <a:blip r:embed="rId12"/>
            <a:stretch>
              <a:fillRect/>
            </a:stretch>
          </p:blipFill>
          <p:spPr>
            <a:xfrm>
              <a:off x="7700522" y="2412127"/>
              <a:ext cx="1646063" cy="93276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3" name="Picture 192">
              <a:extLst>
                <a:ext uri="{FF2B5EF4-FFF2-40B4-BE49-F238E27FC236}">
                  <a16:creationId xmlns:a16="http://schemas.microsoft.com/office/drawing/2014/main" id="{97519134-F1A1-4FD2-9A38-2536AA3C9728}"/>
                </a:ext>
              </a:extLst>
            </p:cNvPr>
            <p:cNvPicPr>
              <a:picLocks noChangeAspect="1"/>
            </p:cNvPicPr>
            <p:nvPr/>
          </p:nvPicPr>
          <p:blipFill>
            <a:blip r:embed="rId13"/>
            <a:stretch>
              <a:fillRect/>
            </a:stretch>
          </p:blipFill>
          <p:spPr>
            <a:xfrm>
              <a:off x="9237025" y="1542137"/>
              <a:ext cx="1627773" cy="853514"/>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4" name="Picture 193">
              <a:extLst>
                <a:ext uri="{FF2B5EF4-FFF2-40B4-BE49-F238E27FC236}">
                  <a16:creationId xmlns:a16="http://schemas.microsoft.com/office/drawing/2014/main" id="{AB6A6AC7-1456-4116-9901-62A131094074}"/>
                </a:ext>
              </a:extLst>
            </p:cNvPr>
            <p:cNvPicPr>
              <a:picLocks noChangeAspect="1"/>
            </p:cNvPicPr>
            <p:nvPr/>
          </p:nvPicPr>
          <p:blipFill>
            <a:blip r:embed="rId14"/>
            <a:stretch>
              <a:fillRect/>
            </a:stretch>
          </p:blipFill>
          <p:spPr>
            <a:xfrm>
              <a:off x="9667829" y="3216938"/>
              <a:ext cx="1621677" cy="93276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5" name="Picture 194">
              <a:extLst>
                <a:ext uri="{FF2B5EF4-FFF2-40B4-BE49-F238E27FC236}">
                  <a16:creationId xmlns:a16="http://schemas.microsoft.com/office/drawing/2014/main" id="{FC2C573E-FA87-4253-A2AD-748A9E3EEBE8}"/>
                </a:ext>
              </a:extLst>
            </p:cNvPr>
            <p:cNvPicPr>
              <a:picLocks noChangeAspect="1"/>
            </p:cNvPicPr>
            <p:nvPr/>
          </p:nvPicPr>
          <p:blipFill>
            <a:blip r:embed="rId15"/>
            <a:stretch>
              <a:fillRect/>
            </a:stretch>
          </p:blipFill>
          <p:spPr>
            <a:xfrm>
              <a:off x="8128471" y="4088013"/>
              <a:ext cx="2261812" cy="93276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6" name="Picture 195">
              <a:extLst>
                <a:ext uri="{FF2B5EF4-FFF2-40B4-BE49-F238E27FC236}">
                  <a16:creationId xmlns:a16="http://schemas.microsoft.com/office/drawing/2014/main" id="{2EAD6B97-ACFB-43D8-9990-FDDA51663EC6}"/>
                </a:ext>
              </a:extLst>
            </p:cNvPr>
            <p:cNvPicPr>
              <a:picLocks noChangeAspect="1"/>
            </p:cNvPicPr>
            <p:nvPr/>
          </p:nvPicPr>
          <p:blipFill>
            <a:blip r:embed="rId16"/>
            <a:stretch>
              <a:fillRect/>
            </a:stretch>
          </p:blipFill>
          <p:spPr>
            <a:xfrm>
              <a:off x="8619581" y="5586614"/>
              <a:ext cx="1621677" cy="859611"/>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197" name="Straight Arrow Connector 196">
              <a:extLst>
                <a:ext uri="{FF2B5EF4-FFF2-40B4-BE49-F238E27FC236}">
                  <a16:creationId xmlns:a16="http://schemas.microsoft.com/office/drawing/2014/main" id="{20E46710-7973-4A1C-9AAE-A2881EB5EB73}"/>
                </a:ext>
              </a:extLst>
            </p:cNvPr>
            <p:cNvCxnSpPr>
              <a:cxnSpLocks/>
            </p:cNvCxnSpPr>
            <p:nvPr/>
          </p:nvCxnSpPr>
          <p:spPr>
            <a:xfrm flipV="1">
              <a:off x="4778315" y="2479811"/>
              <a:ext cx="543106" cy="191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41BFC0EE-95B7-48A4-912E-7D7A6F6FC851}"/>
                </a:ext>
              </a:extLst>
            </p:cNvPr>
            <p:cNvCxnSpPr>
              <a:cxnSpLocks/>
            </p:cNvCxnSpPr>
            <p:nvPr/>
          </p:nvCxnSpPr>
          <p:spPr>
            <a:xfrm flipV="1">
              <a:off x="4792299" y="3656086"/>
              <a:ext cx="373519" cy="1575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305C7656-FDF8-437F-BB6B-05C4394E3BC0}"/>
                </a:ext>
              </a:extLst>
            </p:cNvPr>
            <p:cNvCxnSpPr>
              <a:cxnSpLocks/>
            </p:cNvCxnSpPr>
            <p:nvPr/>
          </p:nvCxnSpPr>
          <p:spPr>
            <a:xfrm>
              <a:off x="4769527" y="3971882"/>
              <a:ext cx="744732" cy="3401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52D752ED-9E3F-4A06-B291-5FFD9AFC1D28}"/>
                </a:ext>
              </a:extLst>
            </p:cNvPr>
            <p:cNvCxnSpPr>
              <a:cxnSpLocks/>
            </p:cNvCxnSpPr>
            <p:nvPr/>
          </p:nvCxnSpPr>
          <p:spPr>
            <a:xfrm>
              <a:off x="4844533" y="5987495"/>
              <a:ext cx="449540" cy="222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EF8D26CD-B3E4-44C8-9EB1-B7B5B6A634C4}"/>
                </a:ext>
              </a:extLst>
            </p:cNvPr>
            <p:cNvCxnSpPr>
              <a:cxnSpLocks/>
            </p:cNvCxnSpPr>
            <p:nvPr/>
          </p:nvCxnSpPr>
          <p:spPr>
            <a:xfrm flipV="1">
              <a:off x="7328156" y="5977529"/>
              <a:ext cx="1000101" cy="643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E0BCEF56-7BDA-488C-B508-FB9124799B6B}"/>
                </a:ext>
              </a:extLst>
            </p:cNvPr>
            <p:cNvCxnSpPr>
              <a:cxnSpLocks/>
            </p:cNvCxnSpPr>
            <p:nvPr/>
          </p:nvCxnSpPr>
          <p:spPr>
            <a:xfrm flipV="1">
              <a:off x="7130609" y="4586215"/>
              <a:ext cx="820577" cy="598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6E2D94EE-D782-4A03-B672-DEE1D605FDEB}"/>
                </a:ext>
              </a:extLst>
            </p:cNvPr>
            <p:cNvCxnSpPr>
              <a:cxnSpLocks/>
            </p:cNvCxnSpPr>
            <p:nvPr/>
          </p:nvCxnSpPr>
          <p:spPr>
            <a:xfrm>
              <a:off x="7098754" y="3491021"/>
              <a:ext cx="2521940" cy="2177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8BA0251C-2A04-4C2E-8965-1D8BBF407349}"/>
                </a:ext>
              </a:extLst>
            </p:cNvPr>
            <p:cNvCxnSpPr>
              <a:cxnSpLocks/>
            </p:cNvCxnSpPr>
            <p:nvPr/>
          </p:nvCxnSpPr>
          <p:spPr>
            <a:xfrm flipV="1">
              <a:off x="7038665" y="1935147"/>
              <a:ext cx="455097" cy="1251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D6C6B78C-1753-4E7B-ACE7-E6FD039FEEDD}"/>
                </a:ext>
              </a:extLst>
            </p:cNvPr>
            <p:cNvCxnSpPr>
              <a:cxnSpLocks/>
            </p:cNvCxnSpPr>
            <p:nvPr/>
          </p:nvCxnSpPr>
          <p:spPr>
            <a:xfrm>
              <a:off x="7099801" y="2811603"/>
              <a:ext cx="525545" cy="2149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0CCC5B87-99C4-4B44-A951-018F8B03F876}"/>
                </a:ext>
              </a:extLst>
            </p:cNvPr>
            <p:cNvCxnSpPr>
              <a:cxnSpLocks/>
            </p:cNvCxnSpPr>
            <p:nvPr/>
          </p:nvCxnSpPr>
          <p:spPr>
            <a:xfrm flipV="1">
              <a:off x="7063428" y="2396796"/>
              <a:ext cx="458615" cy="337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23" name="TextBox 222">
            <a:extLst>
              <a:ext uri="{FF2B5EF4-FFF2-40B4-BE49-F238E27FC236}">
                <a16:creationId xmlns:a16="http://schemas.microsoft.com/office/drawing/2014/main" id="{7DC89082-9003-4CD0-95BA-EF8013151A32}"/>
              </a:ext>
            </a:extLst>
          </p:cNvPr>
          <p:cNvSpPr txBox="1"/>
          <p:nvPr/>
        </p:nvSpPr>
        <p:spPr>
          <a:xfrm>
            <a:off x="3105190" y="855696"/>
            <a:ext cx="131354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spc="50" dirty="0">
                <a:ln w="0"/>
                <a:solidFill>
                  <a:schemeClr val="accent4">
                    <a:lumMod val="75000"/>
                  </a:schemeClr>
                </a:solidFill>
                <a:effectLst>
                  <a:innerShdw blurRad="63500" dist="50800" dir="13500000">
                    <a:srgbClr val="000000">
                      <a:alpha val="50000"/>
                    </a:srgbClr>
                  </a:innerShdw>
                </a:effectLst>
                <a:cs typeface="Arial"/>
              </a:rPr>
              <a:t>Actors: </a:t>
            </a:r>
          </a:p>
          <a:p>
            <a:pPr algn="ctr"/>
            <a:r>
              <a:rPr lang="en-US" b="1" spc="50" dirty="0">
                <a:ln w="0"/>
                <a:solidFill>
                  <a:schemeClr val="accent4">
                    <a:lumMod val="75000"/>
                  </a:schemeClr>
                </a:solidFill>
                <a:effectLst>
                  <a:innerShdw blurRad="63500" dist="50800" dir="13500000">
                    <a:srgbClr val="000000">
                      <a:alpha val="50000"/>
                    </a:srgbClr>
                  </a:innerShdw>
                </a:effectLst>
                <a:cs typeface="Arial"/>
              </a:rPr>
              <a:t>The Who</a:t>
            </a:r>
          </a:p>
        </p:txBody>
      </p:sp>
      <p:sp>
        <p:nvSpPr>
          <p:cNvPr id="224" name="TextBox 223">
            <a:extLst>
              <a:ext uri="{FF2B5EF4-FFF2-40B4-BE49-F238E27FC236}">
                <a16:creationId xmlns:a16="http://schemas.microsoft.com/office/drawing/2014/main" id="{6908474E-3264-4331-8E51-7A7BC4A76A4A}"/>
              </a:ext>
            </a:extLst>
          </p:cNvPr>
          <p:cNvSpPr txBox="1"/>
          <p:nvPr/>
        </p:nvSpPr>
        <p:spPr>
          <a:xfrm>
            <a:off x="4999681" y="812551"/>
            <a:ext cx="2333448"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spc="50" dirty="0">
                <a:ln w="0"/>
                <a:solidFill>
                  <a:schemeClr val="accent4">
                    <a:lumMod val="75000"/>
                  </a:schemeClr>
                </a:solidFill>
                <a:effectLst>
                  <a:innerShdw blurRad="63500" dist="50800" dir="13500000">
                    <a:srgbClr val="000000">
                      <a:alpha val="50000"/>
                    </a:srgbClr>
                  </a:innerShdw>
                </a:effectLst>
                <a:cs typeface="Arial"/>
              </a:rPr>
              <a:t>Impacts: </a:t>
            </a:r>
          </a:p>
          <a:p>
            <a:pPr algn="ctr"/>
            <a:r>
              <a:rPr lang="en-US" b="1" spc="50" dirty="0">
                <a:ln w="0"/>
                <a:solidFill>
                  <a:schemeClr val="accent4">
                    <a:lumMod val="75000"/>
                  </a:schemeClr>
                </a:solidFill>
                <a:effectLst>
                  <a:innerShdw blurRad="63500" dist="50800" dir="13500000">
                    <a:srgbClr val="000000">
                      <a:alpha val="50000"/>
                    </a:srgbClr>
                  </a:innerShdw>
                </a:effectLst>
                <a:cs typeface="Arial"/>
              </a:rPr>
              <a:t>The How</a:t>
            </a:r>
          </a:p>
          <a:p>
            <a:pPr algn="ctr"/>
            <a:r>
              <a:rPr lang="en-US" b="1" spc="50" dirty="0">
                <a:ln w="0"/>
                <a:solidFill>
                  <a:schemeClr val="accent4">
                    <a:lumMod val="75000"/>
                  </a:schemeClr>
                </a:solidFill>
                <a:effectLst>
                  <a:innerShdw blurRad="63500" dist="50800" dir="13500000">
                    <a:srgbClr val="000000">
                      <a:alpha val="50000"/>
                    </a:srgbClr>
                  </a:innerShdw>
                </a:effectLst>
                <a:cs typeface="Arial"/>
              </a:rPr>
              <a:t>Behavior Change</a:t>
            </a:r>
          </a:p>
        </p:txBody>
      </p:sp>
      <p:sp>
        <p:nvSpPr>
          <p:cNvPr id="225" name="TextBox 224">
            <a:extLst>
              <a:ext uri="{FF2B5EF4-FFF2-40B4-BE49-F238E27FC236}">
                <a16:creationId xmlns:a16="http://schemas.microsoft.com/office/drawing/2014/main" id="{58D89260-7F52-4814-9DB2-A9A6BFA669D0}"/>
              </a:ext>
            </a:extLst>
          </p:cNvPr>
          <p:cNvSpPr txBox="1"/>
          <p:nvPr/>
        </p:nvSpPr>
        <p:spPr>
          <a:xfrm>
            <a:off x="7362573" y="801100"/>
            <a:ext cx="3157007"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spc="50" dirty="0">
                <a:ln w="0"/>
                <a:solidFill>
                  <a:schemeClr val="accent4">
                    <a:lumMod val="75000"/>
                  </a:schemeClr>
                </a:solidFill>
                <a:effectLst>
                  <a:innerShdw blurRad="63500" dist="50800" dir="13500000">
                    <a:srgbClr val="000000">
                      <a:alpha val="50000"/>
                    </a:srgbClr>
                  </a:innerShdw>
                </a:effectLst>
                <a:cs typeface="Arial"/>
              </a:rPr>
              <a:t>Deliverables: The What</a:t>
            </a:r>
          </a:p>
        </p:txBody>
      </p:sp>
      <p:sp>
        <p:nvSpPr>
          <p:cNvPr id="226" name="TextBox 225">
            <a:extLst>
              <a:ext uri="{FF2B5EF4-FFF2-40B4-BE49-F238E27FC236}">
                <a16:creationId xmlns:a16="http://schemas.microsoft.com/office/drawing/2014/main" id="{308DA0C7-7D22-40FC-A127-06D7F90D4A40}"/>
              </a:ext>
            </a:extLst>
          </p:cNvPr>
          <p:cNvSpPr txBox="1"/>
          <p:nvPr/>
        </p:nvSpPr>
        <p:spPr>
          <a:xfrm>
            <a:off x="511505" y="818385"/>
            <a:ext cx="1910347"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spc="50" dirty="0">
                <a:ln w="0"/>
                <a:solidFill>
                  <a:schemeClr val="accent4">
                    <a:lumMod val="75000"/>
                  </a:schemeClr>
                </a:solidFill>
                <a:effectLst>
                  <a:innerShdw blurRad="63500" dist="50800" dir="13500000">
                    <a:srgbClr val="000000">
                      <a:alpha val="50000"/>
                    </a:srgbClr>
                  </a:innerShdw>
                </a:effectLst>
                <a:cs typeface="Arial"/>
              </a:rPr>
              <a:t>Outcome/Goal: </a:t>
            </a:r>
          </a:p>
          <a:p>
            <a:pPr algn="ctr"/>
            <a:r>
              <a:rPr lang="en-US" b="1" spc="50" dirty="0">
                <a:ln w="0"/>
                <a:solidFill>
                  <a:schemeClr val="accent4">
                    <a:lumMod val="75000"/>
                  </a:schemeClr>
                </a:solidFill>
                <a:effectLst>
                  <a:innerShdw blurRad="63500" dist="50800" dir="13500000">
                    <a:srgbClr val="000000">
                      <a:alpha val="50000"/>
                    </a:srgbClr>
                  </a:innerShdw>
                </a:effectLst>
                <a:cs typeface="Arial"/>
              </a:rPr>
              <a:t>The Why</a:t>
            </a:r>
          </a:p>
        </p:txBody>
      </p:sp>
      <p:sp>
        <p:nvSpPr>
          <p:cNvPr id="238" name="Title 1">
            <a:extLst>
              <a:ext uri="{FF2B5EF4-FFF2-40B4-BE49-F238E27FC236}">
                <a16:creationId xmlns:a16="http://schemas.microsoft.com/office/drawing/2014/main" id="{4585B847-3FED-4EE6-8508-A0CAAEF6EFDD}"/>
              </a:ext>
            </a:extLst>
          </p:cNvPr>
          <p:cNvSpPr>
            <a:spLocks noGrp="1"/>
          </p:cNvSpPr>
          <p:nvPr>
            <p:ph type="title"/>
          </p:nvPr>
        </p:nvSpPr>
        <p:spPr>
          <a:xfrm>
            <a:off x="89874" y="93163"/>
            <a:ext cx="9509317" cy="1294227"/>
          </a:xfrm>
        </p:spPr>
        <p:txBody>
          <a:bodyPr>
            <a:normAutofit/>
          </a:bodyPr>
          <a:lstStyle/>
          <a:p>
            <a:r>
              <a:rPr lang="en-US" sz="4000" dirty="0">
                <a:solidFill>
                  <a:schemeClr val="accent1">
                    <a:lumMod val="75000"/>
                  </a:schemeClr>
                </a:solidFill>
              </a:rPr>
              <a:t>Four Components of an Impact Map</a:t>
            </a:r>
          </a:p>
        </p:txBody>
      </p:sp>
      <p:grpSp>
        <p:nvGrpSpPr>
          <p:cNvPr id="3" name="Group 2">
            <a:extLst>
              <a:ext uri="{FF2B5EF4-FFF2-40B4-BE49-F238E27FC236}">
                <a16:creationId xmlns:a16="http://schemas.microsoft.com/office/drawing/2014/main" id="{623EC3B1-36F8-4CD2-9B9A-A18032A854D6}"/>
              </a:ext>
            </a:extLst>
          </p:cNvPr>
          <p:cNvGrpSpPr/>
          <p:nvPr/>
        </p:nvGrpSpPr>
        <p:grpSpPr>
          <a:xfrm>
            <a:off x="-139801" y="4754332"/>
            <a:ext cx="2407826" cy="1633728"/>
            <a:chOff x="228937" y="4900656"/>
            <a:chExt cx="2407826" cy="1633728"/>
          </a:xfrm>
        </p:grpSpPr>
        <p:pic>
          <p:nvPicPr>
            <p:cNvPr id="228" name="Picture 227">
              <a:extLst>
                <a:ext uri="{FF2B5EF4-FFF2-40B4-BE49-F238E27FC236}">
                  <a16:creationId xmlns:a16="http://schemas.microsoft.com/office/drawing/2014/main" id="{FD8697AB-6DFB-4B16-BA25-5BA56F17AF81}"/>
                </a:ext>
              </a:extLst>
            </p:cNvPr>
            <p:cNvPicPr>
              <a:picLocks noChangeAspect="1"/>
            </p:cNvPicPr>
            <p:nvPr/>
          </p:nvPicPr>
          <p:blipFill>
            <a:blip r:embed="rId17"/>
            <a:stretch>
              <a:fillRect/>
            </a:stretch>
          </p:blipFill>
          <p:spPr>
            <a:xfrm flipH="1">
              <a:off x="765291" y="4900656"/>
              <a:ext cx="1871472" cy="1633728"/>
            </a:xfrm>
            <a:prstGeom prst="rect">
              <a:avLst/>
            </a:prstGeom>
          </p:spPr>
        </p:pic>
        <p:sp>
          <p:nvSpPr>
            <p:cNvPr id="239" name="TextBox 238">
              <a:extLst>
                <a:ext uri="{FF2B5EF4-FFF2-40B4-BE49-F238E27FC236}">
                  <a16:creationId xmlns:a16="http://schemas.microsoft.com/office/drawing/2014/main" id="{7964D110-05FC-4555-8F77-C08231C3EAC3}"/>
                </a:ext>
              </a:extLst>
            </p:cNvPr>
            <p:cNvSpPr txBox="1"/>
            <p:nvPr/>
          </p:nvSpPr>
          <p:spPr>
            <a:xfrm>
              <a:off x="228937" y="5222309"/>
              <a:ext cx="2367383"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spc="50" dirty="0">
                  <a:ln w="0"/>
                  <a:solidFill>
                    <a:schemeClr val="accent4">
                      <a:lumMod val="75000"/>
                    </a:schemeClr>
                  </a:solidFill>
                  <a:effectLst>
                    <a:innerShdw blurRad="63500" dist="50800" dir="13500000">
                      <a:srgbClr val="000000">
                        <a:alpha val="50000"/>
                      </a:srgbClr>
                    </a:innerShdw>
                  </a:effectLst>
                  <a:cs typeface="Arial"/>
                </a:rPr>
                <a:t>Quickie </a:t>
              </a:r>
            </a:p>
            <a:p>
              <a:pPr algn="ctr"/>
              <a:r>
                <a:rPr lang="en-US" sz="1600" b="1" spc="50" dirty="0">
                  <a:ln w="0"/>
                  <a:solidFill>
                    <a:schemeClr val="accent4">
                      <a:lumMod val="75000"/>
                    </a:schemeClr>
                  </a:solidFill>
                  <a:effectLst>
                    <a:innerShdw blurRad="63500" dist="50800" dir="13500000">
                      <a:srgbClr val="000000">
                        <a:alpha val="50000"/>
                      </a:srgbClr>
                    </a:innerShdw>
                  </a:effectLst>
                  <a:cs typeface="Arial"/>
                </a:rPr>
                <a:t>Scooter</a:t>
              </a:r>
            </a:p>
            <a:p>
              <a:pPr algn="ctr"/>
              <a:r>
                <a:rPr lang="en-US" sz="1600" b="1" spc="50" dirty="0">
                  <a:ln w="0"/>
                  <a:solidFill>
                    <a:schemeClr val="accent4">
                      <a:lumMod val="75000"/>
                    </a:schemeClr>
                  </a:solidFill>
                  <a:effectLst>
                    <a:innerShdw blurRad="63500" dist="50800" dir="13500000">
                      <a:srgbClr val="000000">
                        <a:alpha val="50000"/>
                      </a:srgbClr>
                    </a:innerShdw>
                  </a:effectLst>
                  <a:cs typeface="Arial"/>
                </a:rPr>
                <a:t>Company</a:t>
              </a:r>
            </a:p>
          </p:txBody>
        </p:sp>
      </p:grpSp>
    </p:spTree>
    <p:extLst>
      <p:ext uri="{BB962C8B-B14F-4D97-AF65-F5344CB8AC3E}">
        <p14:creationId xmlns:p14="http://schemas.microsoft.com/office/powerpoint/2010/main" val="2203406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57AB-ABD6-46EB-B9A3-CEF1AB99B812}"/>
              </a:ext>
            </a:extLst>
          </p:cNvPr>
          <p:cNvSpPr>
            <a:spLocks noGrp="1"/>
          </p:cNvSpPr>
          <p:nvPr>
            <p:ph type="title"/>
          </p:nvPr>
        </p:nvSpPr>
        <p:spPr>
          <a:xfrm>
            <a:off x="145507" y="183405"/>
            <a:ext cx="8596668" cy="1320800"/>
          </a:xfrm>
        </p:spPr>
        <p:txBody>
          <a:bodyPr/>
          <a:lstStyle/>
          <a:p>
            <a:r>
              <a:rPr lang="en-US" dirty="0"/>
              <a:t>Breaking it Down</a:t>
            </a:r>
          </a:p>
        </p:txBody>
      </p:sp>
      <p:sp>
        <p:nvSpPr>
          <p:cNvPr id="4" name="Slide Number Placeholder 3">
            <a:extLst>
              <a:ext uri="{FF2B5EF4-FFF2-40B4-BE49-F238E27FC236}">
                <a16:creationId xmlns:a16="http://schemas.microsoft.com/office/drawing/2014/main" id="{CF3B9C9A-732D-406D-B50A-1391E2E614D0}"/>
              </a:ext>
            </a:extLst>
          </p:cNvPr>
          <p:cNvSpPr>
            <a:spLocks noGrp="1"/>
          </p:cNvSpPr>
          <p:nvPr>
            <p:ph type="sldNum" sz="quarter" idx="12"/>
          </p:nvPr>
        </p:nvSpPr>
        <p:spPr>
          <a:xfrm>
            <a:off x="8221901" y="6336637"/>
            <a:ext cx="683339" cy="365125"/>
          </a:xfrm>
          <a:noFill/>
        </p:spPr>
        <p:txBody>
          <a:bodyPr/>
          <a:lstStyle/>
          <a:p>
            <a:fld id="{6D22F896-40B5-4ADD-8801-0D06FADFA095}" type="slidenum">
              <a:rPr lang="en-US" smtClean="0"/>
              <a:t>7</a:t>
            </a:fld>
            <a:endParaRPr lang="en-US" dirty="0"/>
          </a:p>
        </p:txBody>
      </p:sp>
      <p:pic>
        <p:nvPicPr>
          <p:cNvPr id="5" name="Picture 4">
            <a:extLst>
              <a:ext uri="{FF2B5EF4-FFF2-40B4-BE49-F238E27FC236}">
                <a16:creationId xmlns:a16="http://schemas.microsoft.com/office/drawing/2014/main" id="{1BAECA0E-B79C-43E2-936E-DD44799DC440}"/>
              </a:ext>
            </a:extLst>
          </p:cNvPr>
          <p:cNvPicPr>
            <a:picLocks noChangeAspect="1"/>
          </p:cNvPicPr>
          <p:nvPr/>
        </p:nvPicPr>
        <p:blipFill>
          <a:blip r:embed="rId2"/>
          <a:stretch>
            <a:fillRect/>
          </a:stretch>
        </p:blipFill>
        <p:spPr>
          <a:xfrm>
            <a:off x="3681075" y="1171080"/>
            <a:ext cx="2906781" cy="1633728"/>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4" name="Picture 23">
            <a:extLst>
              <a:ext uri="{FF2B5EF4-FFF2-40B4-BE49-F238E27FC236}">
                <a16:creationId xmlns:a16="http://schemas.microsoft.com/office/drawing/2014/main" id="{359BD46B-CAD4-4E2E-BFEC-BBC76594982B}"/>
              </a:ext>
            </a:extLst>
          </p:cNvPr>
          <p:cNvPicPr>
            <a:picLocks noChangeAspect="1"/>
          </p:cNvPicPr>
          <p:nvPr/>
        </p:nvPicPr>
        <p:blipFill>
          <a:blip r:embed="rId3"/>
          <a:stretch>
            <a:fillRect/>
          </a:stretch>
        </p:blipFill>
        <p:spPr>
          <a:xfrm>
            <a:off x="1485320" y="5193002"/>
            <a:ext cx="1652159" cy="987638"/>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5" name="Picture 24">
            <a:extLst>
              <a:ext uri="{FF2B5EF4-FFF2-40B4-BE49-F238E27FC236}">
                <a16:creationId xmlns:a16="http://schemas.microsoft.com/office/drawing/2014/main" id="{BB53D4DF-8C59-4079-A34A-338EF7B76174}"/>
              </a:ext>
            </a:extLst>
          </p:cNvPr>
          <p:cNvPicPr>
            <a:picLocks noChangeAspect="1"/>
          </p:cNvPicPr>
          <p:nvPr/>
        </p:nvPicPr>
        <p:blipFill>
          <a:blip r:embed="rId3"/>
          <a:stretch>
            <a:fillRect/>
          </a:stretch>
        </p:blipFill>
        <p:spPr>
          <a:xfrm>
            <a:off x="1485320" y="3746922"/>
            <a:ext cx="1652159" cy="987638"/>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 name="Picture 29">
            <a:extLst>
              <a:ext uri="{FF2B5EF4-FFF2-40B4-BE49-F238E27FC236}">
                <a16:creationId xmlns:a16="http://schemas.microsoft.com/office/drawing/2014/main" id="{44D3DB12-BB4D-4110-A900-1EFC0207EB1E}"/>
              </a:ext>
            </a:extLst>
          </p:cNvPr>
          <p:cNvPicPr>
            <a:picLocks noChangeAspect="1"/>
          </p:cNvPicPr>
          <p:nvPr/>
        </p:nvPicPr>
        <p:blipFill>
          <a:blip r:embed="rId3"/>
          <a:stretch>
            <a:fillRect/>
          </a:stretch>
        </p:blipFill>
        <p:spPr>
          <a:xfrm>
            <a:off x="4443841" y="4918994"/>
            <a:ext cx="1652159" cy="987638"/>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1" name="Picture 30">
            <a:extLst>
              <a:ext uri="{FF2B5EF4-FFF2-40B4-BE49-F238E27FC236}">
                <a16:creationId xmlns:a16="http://schemas.microsoft.com/office/drawing/2014/main" id="{4F18DFC2-C4C9-41A3-8BB9-6DC3FE3C176F}"/>
              </a:ext>
            </a:extLst>
          </p:cNvPr>
          <p:cNvPicPr>
            <a:picLocks noChangeAspect="1"/>
          </p:cNvPicPr>
          <p:nvPr/>
        </p:nvPicPr>
        <p:blipFill>
          <a:blip r:embed="rId3"/>
          <a:stretch>
            <a:fillRect/>
          </a:stretch>
        </p:blipFill>
        <p:spPr>
          <a:xfrm>
            <a:off x="4443841" y="3472914"/>
            <a:ext cx="1652159" cy="987638"/>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2" name="Picture 31">
            <a:extLst>
              <a:ext uri="{FF2B5EF4-FFF2-40B4-BE49-F238E27FC236}">
                <a16:creationId xmlns:a16="http://schemas.microsoft.com/office/drawing/2014/main" id="{A15CC779-1322-4C13-8E60-AFE67F3C5F55}"/>
              </a:ext>
            </a:extLst>
          </p:cNvPr>
          <p:cNvPicPr>
            <a:picLocks noChangeAspect="1"/>
          </p:cNvPicPr>
          <p:nvPr/>
        </p:nvPicPr>
        <p:blipFill>
          <a:blip r:embed="rId3"/>
          <a:stretch>
            <a:fillRect/>
          </a:stretch>
        </p:blipFill>
        <p:spPr>
          <a:xfrm>
            <a:off x="7253081" y="4702360"/>
            <a:ext cx="1652159" cy="987638"/>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3" name="Picture 32">
            <a:extLst>
              <a:ext uri="{FF2B5EF4-FFF2-40B4-BE49-F238E27FC236}">
                <a16:creationId xmlns:a16="http://schemas.microsoft.com/office/drawing/2014/main" id="{157B6D05-FF26-4FBD-93D1-B84D80747C30}"/>
              </a:ext>
            </a:extLst>
          </p:cNvPr>
          <p:cNvPicPr>
            <a:picLocks noChangeAspect="1"/>
          </p:cNvPicPr>
          <p:nvPr/>
        </p:nvPicPr>
        <p:blipFill>
          <a:blip r:embed="rId3"/>
          <a:stretch>
            <a:fillRect/>
          </a:stretch>
        </p:blipFill>
        <p:spPr>
          <a:xfrm>
            <a:off x="7253081" y="3429000"/>
            <a:ext cx="1652159" cy="987638"/>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4" name="TextBox 33">
            <a:extLst>
              <a:ext uri="{FF2B5EF4-FFF2-40B4-BE49-F238E27FC236}">
                <a16:creationId xmlns:a16="http://schemas.microsoft.com/office/drawing/2014/main" id="{B0ADA9F8-553B-4B54-A9ED-AEA26CE1C135}"/>
              </a:ext>
            </a:extLst>
          </p:cNvPr>
          <p:cNvSpPr txBox="1"/>
          <p:nvPr/>
        </p:nvSpPr>
        <p:spPr>
          <a:xfrm rot="21291642">
            <a:off x="1450963" y="3695662"/>
            <a:ext cx="1829379" cy="923330"/>
          </a:xfrm>
          <a:prstGeom prst="rect">
            <a:avLst/>
          </a:prstGeom>
          <a:noFill/>
        </p:spPr>
        <p:txBody>
          <a:bodyPr wrap="square" rtlCol="0">
            <a:spAutoFit/>
          </a:bodyPr>
          <a:lstStyle/>
          <a:p>
            <a:r>
              <a:rPr lang="en-US" b="1" dirty="0">
                <a:latin typeface="Bradley Hand ITC" panose="03070402050302030203" pitchFamily="66" charset="0"/>
              </a:rPr>
              <a:t>Create communication plan</a:t>
            </a:r>
          </a:p>
        </p:txBody>
      </p:sp>
      <p:sp>
        <p:nvSpPr>
          <p:cNvPr id="35" name="TextBox 34">
            <a:extLst>
              <a:ext uri="{FF2B5EF4-FFF2-40B4-BE49-F238E27FC236}">
                <a16:creationId xmlns:a16="http://schemas.microsoft.com/office/drawing/2014/main" id="{9C5A085D-4120-4166-848D-04548557ABE0}"/>
              </a:ext>
            </a:extLst>
          </p:cNvPr>
          <p:cNvSpPr txBox="1"/>
          <p:nvPr/>
        </p:nvSpPr>
        <p:spPr>
          <a:xfrm rot="21291642">
            <a:off x="1471351" y="5363655"/>
            <a:ext cx="1829379" cy="646331"/>
          </a:xfrm>
          <a:prstGeom prst="rect">
            <a:avLst/>
          </a:prstGeom>
          <a:noFill/>
        </p:spPr>
        <p:txBody>
          <a:bodyPr wrap="square" rtlCol="0">
            <a:spAutoFit/>
          </a:bodyPr>
          <a:lstStyle/>
          <a:p>
            <a:r>
              <a:rPr lang="en-US" b="1" dirty="0">
                <a:latin typeface="Bradley Hand ITC" panose="03070402050302030203" pitchFamily="66" charset="0"/>
              </a:rPr>
              <a:t>Adjust routes to cover less area</a:t>
            </a:r>
          </a:p>
        </p:txBody>
      </p:sp>
      <p:sp>
        <p:nvSpPr>
          <p:cNvPr id="36" name="TextBox 35">
            <a:extLst>
              <a:ext uri="{FF2B5EF4-FFF2-40B4-BE49-F238E27FC236}">
                <a16:creationId xmlns:a16="http://schemas.microsoft.com/office/drawing/2014/main" id="{7485143A-8A59-477A-B191-30145AD5FF2F}"/>
              </a:ext>
            </a:extLst>
          </p:cNvPr>
          <p:cNvSpPr txBox="1"/>
          <p:nvPr/>
        </p:nvSpPr>
        <p:spPr>
          <a:xfrm rot="21291642">
            <a:off x="4460221" y="3505069"/>
            <a:ext cx="1829379" cy="923330"/>
          </a:xfrm>
          <a:prstGeom prst="rect">
            <a:avLst/>
          </a:prstGeom>
          <a:noFill/>
        </p:spPr>
        <p:txBody>
          <a:bodyPr wrap="square" rtlCol="0">
            <a:spAutoFit/>
          </a:bodyPr>
          <a:lstStyle/>
          <a:p>
            <a:r>
              <a:rPr lang="en-US" b="1" dirty="0">
                <a:latin typeface="Bradley Hand ITC" panose="03070402050302030203" pitchFamily="66" charset="0"/>
              </a:rPr>
              <a:t>Pre-map the routes with technology</a:t>
            </a:r>
          </a:p>
        </p:txBody>
      </p:sp>
      <p:sp>
        <p:nvSpPr>
          <p:cNvPr id="37" name="TextBox 36">
            <a:extLst>
              <a:ext uri="{FF2B5EF4-FFF2-40B4-BE49-F238E27FC236}">
                <a16:creationId xmlns:a16="http://schemas.microsoft.com/office/drawing/2014/main" id="{D28143BA-9EB8-402B-8C84-747082A4990D}"/>
              </a:ext>
            </a:extLst>
          </p:cNvPr>
          <p:cNvSpPr txBox="1"/>
          <p:nvPr/>
        </p:nvSpPr>
        <p:spPr>
          <a:xfrm rot="21291642">
            <a:off x="4421819" y="5089648"/>
            <a:ext cx="1829379" cy="646331"/>
          </a:xfrm>
          <a:prstGeom prst="rect">
            <a:avLst/>
          </a:prstGeom>
          <a:noFill/>
        </p:spPr>
        <p:txBody>
          <a:bodyPr wrap="square" rtlCol="0">
            <a:spAutoFit/>
          </a:bodyPr>
          <a:lstStyle/>
          <a:p>
            <a:r>
              <a:rPr lang="en-US" b="1" dirty="0">
                <a:latin typeface="Bradley Hand ITC" panose="03070402050302030203" pitchFamily="66" charset="0"/>
              </a:rPr>
              <a:t>Determine best times to travel</a:t>
            </a:r>
          </a:p>
        </p:txBody>
      </p:sp>
      <p:sp>
        <p:nvSpPr>
          <p:cNvPr id="38" name="TextBox 37">
            <a:extLst>
              <a:ext uri="{FF2B5EF4-FFF2-40B4-BE49-F238E27FC236}">
                <a16:creationId xmlns:a16="http://schemas.microsoft.com/office/drawing/2014/main" id="{ABA8F100-A751-4C68-A134-B158F85FFAE7}"/>
              </a:ext>
            </a:extLst>
          </p:cNvPr>
          <p:cNvSpPr txBox="1"/>
          <p:nvPr/>
        </p:nvSpPr>
        <p:spPr>
          <a:xfrm rot="21291642">
            <a:off x="7280558" y="3413229"/>
            <a:ext cx="1829379" cy="923330"/>
          </a:xfrm>
          <a:prstGeom prst="rect">
            <a:avLst/>
          </a:prstGeom>
          <a:noFill/>
        </p:spPr>
        <p:txBody>
          <a:bodyPr wrap="square" rtlCol="0">
            <a:spAutoFit/>
          </a:bodyPr>
          <a:lstStyle/>
          <a:p>
            <a:r>
              <a:rPr lang="en-US" b="1" dirty="0">
                <a:latin typeface="Bradley Hand ITC" panose="03070402050302030203" pitchFamily="66" charset="0"/>
              </a:rPr>
              <a:t>Install tracking devices on scooters</a:t>
            </a:r>
          </a:p>
        </p:txBody>
      </p:sp>
      <p:sp>
        <p:nvSpPr>
          <p:cNvPr id="40" name="TextBox 39">
            <a:extLst>
              <a:ext uri="{FF2B5EF4-FFF2-40B4-BE49-F238E27FC236}">
                <a16:creationId xmlns:a16="http://schemas.microsoft.com/office/drawing/2014/main" id="{4E7316FF-C86B-4A6D-9966-1145E99B9DC1}"/>
              </a:ext>
            </a:extLst>
          </p:cNvPr>
          <p:cNvSpPr txBox="1"/>
          <p:nvPr/>
        </p:nvSpPr>
        <p:spPr>
          <a:xfrm rot="21291642">
            <a:off x="7268152" y="4869836"/>
            <a:ext cx="1829379" cy="646331"/>
          </a:xfrm>
          <a:prstGeom prst="rect">
            <a:avLst/>
          </a:prstGeom>
          <a:noFill/>
        </p:spPr>
        <p:txBody>
          <a:bodyPr wrap="square" rtlCol="0">
            <a:spAutoFit/>
          </a:bodyPr>
          <a:lstStyle/>
          <a:p>
            <a:r>
              <a:rPr lang="en-US" b="1" dirty="0">
                <a:latin typeface="Bradley Hand ITC" panose="03070402050302030203" pitchFamily="66" charset="0"/>
              </a:rPr>
              <a:t>Create service areas into zones</a:t>
            </a:r>
          </a:p>
        </p:txBody>
      </p:sp>
      <p:sp>
        <p:nvSpPr>
          <p:cNvPr id="17" name="TextBox 16">
            <a:extLst>
              <a:ext uri="{FF2B5EF4-FFF2-40B4-BE49-F238E27FC236}">
                <a16:creationId xmlns:a16="http://schemas.microsoft.com/office/drawing/2014/main" id="{22CE418A-A2A4-4B43-8997-5103F7437B1C}"/>
              </a:ext>
            </a:extLst>
          </p:cNvPr>
          <p:cNvSpPr txBox="1"/>
          <p:nvPr/>
        </p:nvSpPr>
        <p:spPr>
          <a:xfrm rot="21325862">
            <a:off x="3336704" y="712185"/>
            <a:ext cx="3157007"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spc="50" dirty="0">
                <a:ln w="0"/>
                <a:solidFill>
                  <a:schemeClr val="accent4">
                    <a:lumMod val="75000"/>
                  </a:schemeClr>
                </a:solidFill>
                <a:effectLst>
                  <a:innerShdw blurRad="63500" dist="50800" dir="13500000">
                    <a:srgbClr val="000000">
                      <a:alpha val="50000"/>
                    </a:srgbClr>
                  </a:innerShdw>
                </a:effectLst>
                <a:cs typeface="Arial"/>
              </a:rPr>
              <a:t>Deliverables: The What</a:t>
            </a:r>
          </a:p>
        </p:txBody>
      </p:sp>
      <p:sp>
        <p:nvSpPr>
          <p:cNvPr id="18" name="TextBox 17">
            <a:extLst>
              <a:ext uri="{FF2B5EF4-FFF2-40B4-BE49-F238E27FC236}">
                <a16:creationId xmlns:a16="http://schemas.microsoft.com/office/drawing/2014/main" id="{C13B283C-A44E-4532-93B2-66567113832D}"/>
              </a:ext>
            </a:extLst>
          </p:cNvPr>
          <p:cNvSpPr txBox="1"/>
          <p:nvPr/>
        </p:nvSpPr>
        <p:spPr>
          <a:xfrm rot="21325862">
            <a:off x="703580" y="3252436"/>
            <a:ext cx="3157007"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spc="50" dirty="0">
                <a:ln w="0"/>
                <a:solidFill>
                  <a:schemeClr val="accent4">
                    <a:lumMod val="75000"/>
                  </a:schemeClr>
                </a:solidFill>
                <a:effectLst>
                  <a:innerShdw blurRad="63500" dist="50800" dir="13500000">
                    <a:srgbClr val="000000">
                      <a:alpha val="50000"/>
                    </a:srgbClr>
                  </a:innerShdw>
                </a:effectLst>
                <a:cs typeface="Arial"/>
              </a:rPr>
              <a:t>Options</a:t>
            </a:r>
          </a:p>
        </p:txBody>
      </p:sp>
      <p:sp>
        <p:nvSpPr>
          <p:cNvPr id="19" name="TextBox 18">
            <a:extLst>
              <a:ext uri="{FF2B5EF4-FFF2-40B4-BE49-F238E27FC236}">
                <a16:creationId xmlns:a16="http://schemas.microsoft.com/office/drawing/2014/main" id="{F7CA31A7-61C9-481A-858F-67E482907329}"/>
              </a:ext>
            </a:extLst>
          </p:cNvPr>
          <p:cNvSpPr txBox="1"/>
          <p:nvPr/>
        </p:nvSpPr>
        <p:spPr>
          <a:xfrm rot="21325862">
            <a:off x="3467205" y="2982846"/>
            <a:ext cx="3157007"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spc="50" dirty="0">
                <a:ln w="0"/>
                <a:solidFill>
                  <a:schemeClr val="accent4">
                    <a:lumMod val="75000"/>
                  </a:schemeClr>
                </a:solidFill>
                <a:effectLst>
                  <a:innerShdw blurRad="63500" dist="50800" dir="13500000">
                    <a:srgbClr val="000000">
                      <a:alpha val="50000"/>
                    </a:srgbClr>
                  </a:innerShdw>
                </a:effectLst>
                <a:cs typeface="Arial"/>
              </a:rPr>
              <a:t>Options</a:t>
            </a:r>
          </a:p>
        </p:txBody>
      </p:sp>
      <p:sp>
        <p:nvSpPr>
          <p:cNvPr id="20" name="TextBox 19">
            <a:extLst>
              <a:ext uri="{FF2B5EF4-FFF2-40B4-BE49-F238E27FC236}">
                <a16:creationId xmlns:a16="http://schemas.microsoft.com/office/drawing/2014/main" id="{CDD0DA34-CB04-4FF1-A93F-88E8C4126897}"/>
              </a:ext>
            </a:extLst>
          </p:cNvPr>
          <p:cNvSpPr txBox="1"/>
          <p:nvPr/>
        </p:nvSpPr>
        <p:spPr>
          <a:xfrm rot="21325862">
            <a:off x="6372232" y="2908999"/>
            <a:ext cx="3157007"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spc="50" dirty="0">
                <a:ln w="0"/>
                <a:solidFill>
                  <a:schemeClr val="accent4">
                    <a:lumMod val="75000"/>
                  </a:schemeClr>
                </a:solidFill>
                <a:effectLst>
                  <a:innerShdw blurRad="63500" dist="50800" dir="13500000">
                    <a:srgbClr val="000000">
                      <a:alpha val="50000"/>
                    </a:srgbClr>
                  </a:innerShdw>
                </a:effectLst>
                <a:cs typeface="Arial"/>
              </a:rPr>
              <a:t>Options</a:t>
            </a:r>
          </a:p>
        </p:txBody>
      </p:sp>
    </p:spTree>
    <p:extLst>
      <p:ext uri="{BB962C8B-B14F-4D97-AF65-F5344CB8AC3E}">
        <p14:creationId xmlns:p14="http://schemas.microsoft.com/office/powerpoint/2010/main" val="3917831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E4D8EC-38BE-4C83-A0D2-D0942D7AFCDD}"/>
              </a:ext>
            </a:extLst>
          </p:cNvPr>
          <p:cNvSpPr>
            <a:spLocks noGrp="1"/>
          </p:cNvSpPr>
          <p:nvPr>
            <p:ph type="sldNum" sz="quarter" idx="12"/>
          </p:nvPr>
        </p:nvSpPr>
        <p:spPr>
          <a:xfrm>
            <a:off x="7907324" y="6565801"/>
            <a:ext cx="683339" cy="292199"/>
          </a:xfrm>
        </p:spPr>
        <p:txBody>
          <a:bodyPr/>
          <a:lstStyle/>
          <a:p>
            <a:fld id="{6D22F896-40B5-4ADD-8801-0D06FADFA095}" type="slidenum">
              <a:rPr lang="en-US" smtClean="0"/>
              <a:t>8</a:t>
            </a:fld>
            <a:endParaRPr lang="en-US" dirty="0"/>
          </a:p>
        </p:txBody>
      </p:sp>
      <p:sp>
        <p:nvSpPr>
          <p:cNvPr id="6" name="Title 1">
            <a:extLst>
              <a:ext uri="{FF2B5EF4-FFF2-40B4-BE49-F238E27FC236}">
                <a16:creationId xmlns:a16="http://schemas.microsoft.com/office/drawing/2014/main" id="{A86FABE3-E32A-4122-9094-02CBFF93AAE8}"/>
              </a:ext>
            </a:extLst>
          </p:cNvPr>
          <p:cNvSpPr>
            <a:spLocks noGrp="1"/>
          </p:cNvSpPr>
          <p:nvPr>
            <p:ph type="title"/>
          </p:nvPr>
        </p:nvSpPr>
        <p:spPr>
          <a:xfrm>
            <a:off x="113121" y="36242"/>
            <a:ext cx="8596312" cy="1320800"/>
          </a:xfrm>
        </p:spPr>
        <p:txBody>
          <a:bodyPr>
            <a:normAutofit/>
          </a:bodyPr>
          <a:lstStyle/>
          <a:p>
            <a:r>
              <a:rPr lang="en-US" sz="4000" dirty="0">
                <a:solidFill>
                  <a:schemeClr val="accent1">
                    <a:lumMod val="75000"/>
                  </a:schemeClr>
                </a:solidFill>
              </a:rPr>
              <a:t>Measuring the Outcome</a:t>
            </a:r>
          </a:p>
        </p:txBody>
      </p:sp>
      <p:pic>
        <p:nvPicPr>
          <p:cNvPr id="7" name="Picture 6">
            <a:extLst>
              <a:ext uri="{FF2B5EF4-FFF2-40B4-BE49-F238E27FC236}">
                <a16:creationId xmlns:a16="http://schemas.microsoft.com/office/drawing/2014/main" id="{3CA2B5D3-BE40-418F-9A70-506D205A4753}"/>
              </a:ext>
            </a:extLst>
          </p:cNvPr>
          <p:cNvPicPr>
            <a:picLocks noChangeAspect="1"/>
          </p:cNvPicPr>
          <p:nvPr/>
        </p:nvPicPr>
        <p:blipFill>
          <a:blip r:embed="rId2"/>
          <a:stretch>
            <a:fillRect/>
          </a:stretch>
        </p:blipFill>
        <p:spPr>
          <a:xfrm>
            <a:off x="7219102" y="4065105"/>
            <a:ext cx="2182557" cy="2159990"/>
          </a:xfrm>
          <a:prstGeom prst="roundRect">
            <a:avLst>
              <a:gd name="adj" fmla="val 10482"/>
            </a:avLst>
          </a:prstGeom>
          <a:ln>
            <a:noFill/>
          </a:ln>
          <a:effectLst>
            <a:outerShdw blurRad="152400" dist="12000" dir="900000" sy="98000" kx="110000" ky="200000" algn="tl" rotWithShape="0">
              <a:srgbClr val="000000">
                <a:alpha val="30000"/>
              </a:srgbClr>
            </a:outerShdw>
          </a:effectLst>
          <a:scene3d>
            <a:camera prst="isometricOffAxis1Right"/>
            <a:lightRig rig="threePt" dir="t"/>
          </a:scene3d>
          <a:sp3d contourW="6350" prstMaterial="matte">
            <a:bevelT w="101600" h="101600"/>
            <a:contourClr>
              <a:srgbClr val="969696"/>
            </a:contourClr>
          </a:sp3d>
        </p:spPr>
      </p:pic>
      <p:graphicFrame>
        <p:nvGraphicFramePr>
          <p:cNvPr id="2" name="Diagram 1">
            <a:extLst>
              <a:ext uri="{FF2B5EF4-FFF2-40B4-BE49-F238E27FC236}">
                <a16:creationId xmlns:a16="http://schemas.microsoft.com/office/drawing/2014/main" id="{47A893CD-9419-4A5C-965A-AF45F4AAF1A9}"/>
              </a:ext>
            </a:extLst>
          </p:cNvPr>
          <p:cNvGraphicFramePr/>
          <p:nvPr>
            <p:extLst>
              <p:ext uri="{D42A27DB-BD31-4B8C-83A1-F6EECF244321}">
                <p14:modId xmlns:p14="http://schemas.microsoft.com/office/powerpoint/2010/main" val="3884825917"/>
              </p:ext>
            </p:extLst>
          </p:nvPr>
        </p:nvGraphicFramePr>
        <p:xfrm>
          <a:off x="1073924" y="3226268"/>
          <a:ext cx="5755602" cy="3339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18">
            <a:extLst>
              <a:ext uri="{FF2B5EF4-FFF2-40B4-BE49-F238E27FC236}">
                <a16:creationId xmlns:a16="http://schemas.microsoft.com/office/drawing/2014/main" id="{95E32628-2B92-4664-8E6B-53E7613013E1}"/>
              </a:ext>
            </a:extLst>
          </p:cNvPr>
          <p:cNvGrpSpPr/>
          <p:nvPr/>
        </p:nvGrpSpPr>
        <p:grpSpPr>
          <a:xfrm>
            <a:off x="3402721" y="972240"/>
            <a:ext cx="4922371" cy="1817416"/>
            <a:chOff x="1372304" y="821825"/>
            <a:chExt cx="5208851" cy="2072549"/>
          </a:xfrm>
        </p:grpSpPr>
        <p:pic>
          <p:nvPicPr>
            <p:cNvPr id="9" name="Picture 8">
              <a:extLst>
                <a:ext uri="{FF2B5EF4-FFF2-40B4-BE49-F238E27FC236}">
                  <a16:creationId xmlns:a16="http://schemas.microsoft.com/office/drawing/2014/main" id="{A51D3E3C-3B82-403E-A285-D348E8077355}"/>
                </a:ext>
              </a:extLst>
            </p:cNvPr>
            <p:cNvPicPr>
              <a:picLocks noChangeAspect="1"/>
            </p:cNvPicPr>
            <p:nvPr/>
          </p:nvPicPr>
          <p:blipFill>
            <a:blip r:embed="rId8"/>
            <a:stretch>
              <a:fillRect/>
            </a:stretch>
          </p:blipFill>
          <p:spPr>
            <a:xfrm>
              <a:off x="3674374" y="1260646"/>
              <a:ext cx="2906781" cy="1633728"/>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a:extLst>
                <a:ext uri="{FF2B5EF4-FFF2-40B4-BE49-F238E27FC236}">
                  <a16:creationId xmlns:a16="http://schemas.microsoft.com/office/drawing/2014/main" id="{32B69729-E547-47C3-8061-814B708D072B}"/>
                </a:ext>
              </a:extLst>
            </p:cNvPr>
            <p:cNvPicPr>
              <a:picLocks noChangeAspect="1"/>
            </p:cNvPicPr>
            <p:nvPr/>
          </p:nvPicPr>
          <p:blipFill>
            <a:blip r:embed="rId9"/>
            <a:stretch>
              <a:fillRect/>
            </a:stretch>
          </p:blipFill>
          <p:spPr>
            <a:xfrm>
              <a:off x="1372304" y="1760152"/>
              <a:ext cx="1621677" cy="93276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10" name="Straight Arrow Connector 9">
              <a:extLst>
                <a:ext uri="{FF2B5EF4-FFF2-40B4-BE49-F238E27FC236}">
                  <a16:creationId xmlns:a16="http://schemas.microsoft.com/office/drawing/2014/main" id="{038C28CA-5583-4662-8421-1CDF02B9EC4A}"/>
                </a:ext>
              </a:extLst>
            </p:cNvPr>
            <p:cNvCxnSpPr>
              <a:cxnSpLocks/>
            </p:cNvCxnSpPr>
            <p:nvPr/>
          </p:nvCxnSpPr>
          <p:spPr>
            <a:xfrm flipV="1">
              <a:off x="3110848" y="1998486"/>
              <a:ext cx="367643" cy="1275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B224F30-DFB9-4259-91AA-DA99A60A111D}"/>
                </a:ext>
              </a:extLst>
            </p:cNvPr>
            <p:cNvSpPr txBox="1"/>
            <p:nvPr/>
          </p:nvSpPr>
          <p:spPr>
            <a:xfrm rot="21254239">
              <a:off x="3340894" y="821825"/>
              <a:ext cx="3157007"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spc="50" dirty="0">
                  <a:ln w="0"/>
                  <a:solidFill>
                    <a:schemeClr val="accent4">
                      <a:lumMod val="75000"/>
                    </a:schemeClr>
                  </a:solidFill>
                  <a:effectLst>
                    <a:innerShdw blurRad="63500" dist="50800" dir="13500000">
                      <a:srgbClr val="000000">
                        <a:alpha val="50000"/>
                      </a:srgbClr>
                    </a:innerShdw>
                  </a:effectLst>
                  <a:cs typeface="Arial"/>
                </a:rPr>
                <a:t>Deliverables: The What</a:t>
              </a:r>
            </a:p>
          </p:txBody>
        </p:sp>
      </p:grpSp>
      <p:sp>
        <p:nvSpPr>
          <p:cNvPr id="17" name="TextBox 16">
            <a:extLst>
              <a:ext uri="{FF2B5EF4-FFF2-40B4-BE49-F238E27FC236}">
                <a16:creationId xmlns:a16="http://schemas.microsoft.com/office/drawing/2014/main" id="{A8EECC90-537F-4382-82C7-7CAA68CE3F99}"/>
              </a:ext>
            </a:extLst>
          </p:cNvPr>
          <p:cNvSpPr txBox="1"/>
          <p:nvPr/>
        </p:nvSpPr>
        <p:spPr>
          <a:xfrm rot="21067519">
            <a:off x="7257522" y="3218698"/>
            <a:ext cx="1910347"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spc="50" dirty="0">
                <a:ln w="0"/>
                <a:solidFill>
                  <a:schemeClr val="accent4">
                    <a:lumMod val="75000"/>
                  </a:schemeClr>
                </a:solidFill>
                <a:effectLst>
                  <a:innerShdw blurRad="63500" dist="50800" dir="13500000">
                    <a:srgbClr val="000000">
                      <a:alpha val="50000"/>
                    </a:srgbClr>
                  </a:innerShdw>
                </a:effectLst>
                <a:cs typeface="Arial"/>
              </a:rPr>
              <a:t>Goal/Outcome: </a:t>
            </a:r>
          </a:p>
          <a:p>
            <a:pPr algn="ctr"/>
            <a:r>
              <a:rPr lang="en-US" b="1" spc="50" dirty="0">
                <a:ln w="0"/>
                <a:solidFill>
                  <a:schemeClr val="accent4">
                    <a:lumMod val="75000"/>
                  </a:schemeClr>
                </a:solidFill>
                <a:effectLst>
                  <a:innerShdw blurRad="63500" dist="50800" dir="13500000">
                    <a:srgbClr val="000000">
                      <a:alpha val="50000"/>
                    </a:srgbClr>
                  </a:innerShdw>
                </a:effectLst>
                <a:cs typeface="Arial"/>
              </a:rPr>
              <a:t>The Why</a:t>
            </a:r>
          </a:p>
        </p:txBody>
      </p:sp>
      <p:pic>
        <p:nvPicPr>
          <p:cNvPr id="14" name="Picture 13">
            <a:extLst>
              <a:ext uri="{FF2B5EF4-FFF2-40B4-BE49-F238E27FC236}">
                <a16:creationId xmlns:a16="http://schemas.microsoft.com/office/drawing/2014/main" id="{8413A788-9349-4ABE-ADD2-7ECA8F480E12}"/>
              </a:ext>
            </a:extLst>
          </p:cNvPr>
          <p:cNvPicPr>
            <a:picLocks noChangeAspect="1"/>
          </p:cNvPicPr>
          <p:nvPr/>
        </p:nvPicPr>
        <p:blipFill>
          <a:blip r:embed="rId10"/>
          <a:stretch>
            <a:fillRect/>
          </a:stretch>
        </p:blipFill>
        <p:spPr>
          <a:xfrm>
            <a:off x="1038682" y="1950430"/>
            <a:ext cx="1621677" cy="853514"/>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TextBox 15">
            <a:extLst>
              <a:ext uri="{FF2B5EF4-FFF2-40B4-BE49-F238E27FC236}">
                <a16:creationId xmlns:a16="http://schemas.microsoft.com/office/drawing/2014/main" id="{E320119B-3000-4CFE-8A7B-66F3356D057A}"/>
              </a:ext>
            </a:extLst>
          </p:cNvPr>
          <p:cNvSpPr txBox="1"/>
          <p:nvPr/>
        </p:nvSpPr>
        <p:spPr>
          <a:xfrm rot="21315482">
            <a:off x="1216754" y="1239620"/>
            <a:ext cx="131354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spc="50" dirty="0">
                <a:ln w="0"/>
                <a:solidFill>
                  <a:schemeClr val="accent4">
                    <a:lumMod val="75000"/>
                  </a:schemeClr>
                </a:solidFill>
                <a:effectLst>
                  <a:innerShdw blurRad="63500" dist="50800" dir="13500000">
                    <a:srgbClr val="000000">
                      <a:alpha val="50000"/>
                    </a:srgbClr>
                  </a:innerShdw>
                </a:effectLst>
                <a:cs typeface="Arial"/>
              </a:rPr>
              <a:t>Actors: </a:t>
            </a:r>
          </a:p>
          <a:p>
            <a:pPr algn="ctr"/>
            <a:r>
              <a:rPr lang="en-US" b="1" spc="50" dirty="0">
                <a:ln w="0"/>
                <a:solidFill>
                  <a:schemeClr val="accent4">
                    <a:lumMod val="75000"/>
                  </a:schemeClr>
                </a:solidFill>
                <a:effectLst>
                  <a:innerShdw blurRad="63500" dist="50800" dir="13500000">
                    <a:srgbClr val="000000">
                      <a:alpha val="50000"/>
                    </a:srgbClr>
                  </a:innerShdw>
                </a:effectLst>
                <a:cs typeface="Arial"/>
              </a:rPr>
              <a:t>The Who</a:t>
            </a:r>
          </a:p>
        </p:txBody>
      </p:sp>
      <p:cxnSp>
        <p:nvCxnSpPr>
          <p:cNvPr id="18" name="Straight Arrow Connector 17">
            <a:extLst>
              <a:ext uri="{FF2B5EF4-FFF2-40B4-BE49-F238E27FC236}">
                <a16:creationId xmlns:a16="http://schemas.microsoft.com/office/drawing/2014/main" id="{0691B704-1902-4810-96E2-2912C766BE4F}"/>
              </a:ext>
            </a:extLst>
          </p:cNvPr>
          <p:cNvCxnSpPr>
            <a:cxnSpLocks/>
          </p:cNvCxnSpPr>
          <p:nvPr/>
        </p:nvCxnSpPr>
        <p:spPr>
          <a:xfrm flipV="1">
            <a:off x="2759749" y="2249089"/>
            <a:ext cx="500284" cy="1280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F1BFFCF-C13A-4015-A251-85AB2DC601A2}"/>
              </a:ext>
            </a:extLst>
          </p:cNvPr>
          <p:cNvSpPr txBox="1"/>
          <p:nvPr/>
        </p:nvSpPr>
        <p:spPr>
          <a:xfrm rot="21233037">
            <a:off x="3002240" y="775148"/>
            <a:ext cx="2333448"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spc="50" dirty="0">
                <a:ln w="0"/>
                <a:solidFill>
                  <a:schemeClr val="accent4">
                    <a:lumMod val="75000"/>
                  </a:schemeClr>
                </a:solidFill>
                <a:effectLst>
                  <a:innerShdw blurRad="63500" dist="50800" dir="13500000">
                    <a:srgbClr val="000000">
                      <a:alpha val="50000"/>
                    </a:srgbClr>
                  </a:innerShdw>
                </a:effectLst>
                <a:cs typeface="Arial"/>
              </a:rPr>
              <a:t>Impacts: </a:t>
            </a:r>
          </a:p>
          <a:p>
            <a:pPr algn="ctr"/>
            <a:r>
              <a:rPr lang="en-US" b="1" spc="50" dirty="0">
                <a:ln w="0"/>
                <a:solidFill>
                  <a:schemeClr val="accent4">
                    <a:lumMod val="75000"/>
                  </a:schemeClr>
                </a:solidFill>
                <a:effectLst>
                  <a:innerShdw blurRad="63500" dist="50800" dir="13500000">
                    <a:srgbClr val="000000">
                      <a:alpha val="50000"/>
                    </a:srgbClr>
                  </a:innerShdw>
                </a:effectLst>
                <a:cs typeface="Arial"/>
              </a:rPr>
              <a:t>The How</a:t>
            </a:r>
          </a:p>
          <a:p>
            <a:pPr algn="ctr"/>
            <a:r>
              <a:rPr lang="en-US" b="1" spc="50" dirty="0">
                <a:ln w="0"/>
                <a:solidFill>
                  <a:schemeClr val="accent4">
                    <a:lumMod val="75000"/>
                  </a:schemeClr>
                </a:solidFill>
                <a:effectLst>
                  <a:innerShdw blurRad="63500" dist="50800" dir="13500000">
                    <a:srgbClr val="000000">
                      <a:alpha val="50000"/>
                    </a:srgbClr>
                  </a:innerShdw>
                </a:effectLst>
                <a:cs typeface="Arial"/>
              </a:rPr>
              <a:t>Behavior Change</a:t>
            </a:r>
          </a:p>
        </p:txBody>
      </p:sp>
    </p:spTree>
    <p:extLst>
      <p:ext uri="{BB962C8B-B14F-4D97-AF65-F5344CB8AC3E}">
        <p14:creationId xmlns:p14="http://schemas.microsoft.com/office/powerpoint/2010/main" val="1464555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7CB28E-AE52-414A-B5D7-6B67C299218D}"/>
              </a:ext>
            </a:extLst>
          </p:cNvPr>
          <p:cNvSpPr>
            <a:spLocks noGrp="1"/>
          </p:cNvSpPr>
          <p:nvPr>
            <p:ph type="sldNum" sz="quarter" idx="12"/>
          </p:nvPr>
        </p:nvSpPr>
        <p:spPr>
          <a:xfrm>
            <a:off x="7855557" y="6939915"/>
            <a:ext cx="683339" cy="365125"/>
          </a:xfrm>
        </p:spPr>
        <p:txBody>
          <a:bodyPr/>
          <a:lstStyle/>
          <a:p>
            <a:fld id="{6D22F896-40B5-4ADD-8801-0D06FADFA095}" type="slidenum">
              <a:rPr lang="en-US" smtClean="0"/>
              <a:t>9</a:t>
            </a:fld>
            <a:endParaRPr lang="en-US" dirty="0"/>
          </a:p>
        </p:txBody>
      </p:sp>
      <p:sp>
        <p:nvSpPr>
          <p:cNvPr id="5" name="Title 1">
            <a:extLst>
              <a:ext uri="{FF2B5EF4-FFF2-40B4-BE49-F238E27FC236}">
                <a16:creationId xmlns:a16="http://schemas.microsoft.com/office/drawing/2014/main" id="{91D65F22-9027-47ED-8AA7-8B69AA7038C8}"/>
              </a:ext>
            </a:extLst>
          </p:cNvPr>
          <p:cNvSpPr txBox="1">
            <a:spLocks/>
          </p:cNvSpPr>
          <p:nvPr/>
        </p:nvSpPr>
        <p:spPr>
          <a:xfrm>
            <a:off x="197673" y="41840"/>
            <a:ext cx="8596312"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accent1">
                    <a:lumMod val="75000"/>
                  </a:schemeClr>
                </a:solidFill>
              </a:rPr>
              <a:t>Achieving the Outcome</a:t>
            </a:r>
          </a:p>
        </p:txBody>
      </p:sp>
      <p:sp>
        <p:nvSpPr>
          <p:cNvPr id="2" name="TextBox 1">
            <a:extLst>
              <a:ext uri="{FF2B5EF4-FFF2-40B4-BE49-F238E27FC236}">
                <a16:creationId xmlns:a16="http://schemas.microsoft.com/office/drawing/2014/main" id="{4949D521-DA1C-4E38-8CB1-146B7AFCA749}"/>
              </a:ext>
            </a:extLst>
          </p:cNvPr>
          <p:cNvSpPr txBox="1"/>
          <p:nvPr/>
        </p:nvSpPr>
        <p:spPr>
          <a:xfrm rot="16200000">
            <a:off x="-86153" y="4154597"/>
            <a:ext cx="2407571" cy="369332"/>
          </a:xfrm>
          <a:prstGeom prst="rect">
            <a:avLst/>
          </a:prstGeom>
          <a:noFill/>
        </p:spPr>
        <p:txBody>
          <a:bodyPr wrap="square" rtlCol="0">
            <a:spAutoFit/>
          </a:bodyPr>
          <a:lstStyle/>
          <a:p>
            <a:r>
              <a:rPr lang="en-US" dirty="0"/>
              <a:t>Contractor Count</a:t>
            </a:r>
          </a:p>
        </p:txBody>
      </p:sp>
      <p:grpSp>
        <p:nvGrpSpPr>
          <p:cNvPr id="8" name="Group 7">
            <a:extLst>
              <a:ext uri="{FF2B5EF4-FFF2-40B4-BE49-F238E27FC236}">
                <a16:creationId xmlns:a16="http://schemas.microsoft.com/office/drawing/2014/main" id="{C0CD8D62-8206-444E-BF91-604BFD63D7C4}"/>
              </a:ext>
            </a:extLst>
          </p:cNvPr>
          <p:cNvGrpSpPr/>
          <p:nvPr/>
        </p:nvGrpSpPr>
        <p:grpSpPr>
          <a:xfrm>
            <a:off x="1340214" y="1928603"/>
            <a:ext cx="8707529" cy="4652635"/>
            <a:chOff x="568960" y="1748765"/>
            <a:chExt cx="8798445" cy="5162411"/>
          </a:xfrm>
        </p:grpSpPr>
        <p:grpSp>
          <p:nvGrpSpPr>
            <p:cNvPr id="16" name="Group 15">
              <a:extLst>
                <a:ext uri="{FF2B5EF4-FFF2-40B4-BE49-F238E27FC236}">
                  <a16:creationId xmlns:a16="http://schemas.microsoft.com/office/drawing/2014/main" id="{445078BC-499A-4288-9A30-478C51B59683}"/>
                </a:ext>
              </a:extLst>
            </p:cNvPr>
            <p:cNvGrpSpPr/>
            <p:nvPr/>
          </p:nvGrpSpPr>
          <p:grpSpPr>
            <a:xfrm>
              <a:off x="1158240" y="2245360"/>
              <a:ext cx="7106336" cy="4236720"/>
              <a:chOff x="1920240" y="1361440"/>
              <a:chExt cx="6309360" cy="3992880"/>
            </a:xfrm>
          </p:grpSpPr>
          <p:cxnSp>
            <p:nvCxnSpPr>
              <p:cNvPr id="7" name="Straight Connector 6">
                <a:extLst>
                  <a:ext uri="{FF2B5EF4-FFF2-40B4-BE49-F238E27FC236}">
                    <a16:creationId xmlns:a16="http://schemas.microsoft.com/office/drawing/2014/main" id="{6CA5F045-098D-4BD0-8CF2-098F5243B543}"/>
                  </a:ext>
                </a:extLst>
              </p:cNvPr>
              <p:cNvCxnSpPr>
                <a:cxnSpLocks/>
              </p:cNvCxnSpPr>
              <p:nvPr/>
            </p:nvCxnSpPr>
            <p:spPr>
              <a:xfrm>
                <a:off x="1950720" y="2214880"/>
                <a:ext cx="6268720" cy="0"/>
              </a:xfrm>
              <a:prstGeom prst="line">
                <a:avLst/>
              </a:prstGeom>
              <a:ln w="571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1EBDEF-F329-46C6-8BEE-9FD9C6DE3324}"/>
                  </a:ext>
                </a:extLst>
              </p:cNvPr>
              <p:cNvCxnSpPr>
                <a:cxnSpLocks/>
              </p:cNvCxnSpPr>
              <p:nvPr/>
            </p:nvCxnSpPr>
            <p:spPr>
              <a:xfrm>
                <a:off x="1960880" y="3332480"/>
                <a:ext cx="6268720" cy="0"/>
              </a:xfrm>
              <a:prstGeom prst="line">
                <a:avLst/>
              </a:prstGeom>
              <a:ln w="571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73902E3-9B1C-4953-9206-2937C545901F}"/>
                  </a:ext>
                </a:extLst>
              </p:cNvPr>
              <p:cNvCxnSpPr/>
              <p:nvPr/>
            </p:nvCxnSpPr>
            <p:spPr>
              <a:xfrm>
                <a:off x="1920240" y="1361440"/>
                <a:ext cx="0" cy="39725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710284D-7A66-4DED-835A-F253E386C0C8}"/>
                  </a:ext>
                </a:extLst>
              </p:cNvPr>
              <p:cNvCxnSpPr>
                <a:cxnSpLocks/>
              </p:cNvCxnSpPr>
              <p:nvPr/>
            </p:nvCxnSpPr>
            <p:spPr>
              <a:xfrm flipH="1">
                <a:off x="1930400" y="5354320"/>
                <a:ext cx="627888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7" name="Explosion: 8 Points 16">
              <a:extLst>
                <a:ext uri="{FF2B5EF4-FFF2-40B4-BE49-F238E27FC236}">
                  <a16:creationId xmlns:a16="http://schemas.microsoft.com/office/drawing/2014/main" id="{015D7EA9-3D8E-42BE-A360-DE038A31D4F0}"/>
                </a:ext>
              </a:extLst>
            </p:cNvPr>
            <p:cNvSpPr/>
            <p:nvPr/>
          </p:nvSpPr>
          <p:spPr>
            <a:xfrm>
              <a:off x="8208592" y="3526848"/>
              <a:ext cx="1158813" cy="1347356"/>
            </a:xfrm>
            <a:prstGeom prst="irregularSeal1">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a:p>
              <a:pPr algn="ctr"/>
              <a:r>
                <a:rPr lang="en-US" sz="1200" b="1" dirty="0">
                  <a:solidFill>
                    <a:schemeClr val="tx1"/>
                  </a:solidFill>
                </a:rPr>
                <a:t>Target</a:t>
              </a:r>
            </a:p>
            <a:p>
              <a:pPr algn="ctr"/>
              <a:r>
                <a:rPr lang="en-US" b="1" dirty="0">
                  <a:solidFill>
                    <a:schemeClr val="tx1"/>
                  </a:solidFill>
                </a:rPr>
                <a:t>14</a:t>
              </a:r>
            </a:p>
          </p:txBody>
        </p:sp>
        <p:sp>
          <p:nvSpPr>
            <p:cNvPr id="20" name="Rectangle: Rounded Corners 19">
              <a:extLst>
                <a:ext uri="{FF2B5EF4-FFF2-40B4-BE49-F238E27FC236}">
                  <a16:creationId xmlns:a16="http://schemas.microsoft.com/office/drawing/2014/main" id="{4F38C239-AD37-4B44-97D9-E732F992F0B7}"/>
                </a:ext>
              </a:extLst>
            </p:cNvPr>
            <p:cNvSpPr/>
            <p:nvPr/>
          </p:nvSpPr>
          <p:spPr>
            <a:xfrm>
              <a:off x="1706880" y="3150918"/>
              <a:ext cx="487645" cy="3320997"/>
            </a:xfrm>
            <a:prstGeom prst="roundRect">
              <a:avLst/>
            </a:prstGeom>
            <a:solidFill>
              <a:schemeClr val="accent1">
                <a:lumMod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20</a:t>
              </a:r>
            </a:p>
          </p:txBody>
        </p:sp>
        <p:sp>
          <p:nvSpPr>
            <p:cNvPr id="26" name="TextBox 25">
              <a:extLst>
                <a:ext uri="{FF2B5EF4-FFF2-40B4-BE49-F238E27FC236}">
                  <a16:creationId xmlns:a16="http://schemas.microsoft.com/office/drawing/2014/main" id="{F613D0BB-00B4-42C6-8014-C1E6D59444A8}"/>
                </a:ext>
              </a:extLst>
            </p:cNvPr>
            <p:cNvSpPr txBox="1"/>
            <p:nvPr/>
          </p:nvSpPr>
          <p:spPr>
            <a:xfrm>
              <a:off x="589280" y="2931560"/>
              <a:ext cx="523183" cy="369332"/>
            </a:xfrm>
            <a:prstGeom prst="rect">
              <a:avLst/>
            </a:prstGeom>
            <a:noFill/>
          </p:spPr>
          <p:txBody>
            <a:bodyPr wrap="square" rtlCol="0">
              <a:spAutoFit/>
            </a:bodyPr>
            <a:lstStyle/>
            <a:p>
              <a:r>
                <a:rPr lang="en-US" b="1" dirty="0"/>
                <a:t>20</a:t>
              </a:r>
            </a:p>
          </p:txBody>
        </p:sp>
        <p:sp>
          <p:nvSpPr>
            <p:cNvPr id="27" name="TextBox 26">
              <a:extLst>
                <a:ext uri="{FF2B5EF4-FFF2-40B4-BE49-F238E27FC236}">
                  <a16:creationId xmlns:a16="http://schemas.microsoft.com/office/drawing/2014/main" id="{88A577BF-432B-4C0C-B0BD-76197AACECF0}"/>
                </a:ext>
              </a:extLst>
            </p:cNvPr>
            <p:cNvSpPr txBox="1"/>
            <p:nvPr/>
          </p:nvSpPr>
          <p:spPr>
            <a:xfrm>
              <a:off x="579120" y="3829729"/>
              <a:ext cx="523183" cy="369332"/>
            </a:xfrm>
            <a:prstGeom prst="rect">
              <a:avLst/>
            </a:prstGeom>
            <a:noFill/>
          </p:spPr>
          <p:txBody>
            <a:bodyPr wrap="square" rtlCol="0">
              <a:spAutoFit/>
            </a:bodyPr>
            <a:lstStyle/>
            <a:p>
              <a:r>
                <a:rPr lang="en-US" b="1" dirty="0"/>
                <a:t>15</a:t>
              </a:r>
            </a:p>
          </p:txBody>
        </p:sp>
        <p:sp>
          <p:nvSpPr>
            <p:cNvPr id="28" name="TextBox 27">
              <a:extLst>
                <a:ext uri="{FF2B5EF4-FFF2-40B4-BE49-F238E27FC236}">
                  <a16:creationId xmlns:a16="http://schemas.microsoft.com/office/drawing/2014/main" id="{65EB9DAB-DA6D-4F6E-AAAB-07149EB41175}"/>
                </a:ext>
              </a:extLst>
            </p:cNvPr>
            <p:cNvSpPr txBox="1"/>
            <p:nvPr/>
          </p:nvSpPr>
          <p:spPr>
            <a:xfrm>
              <a:off x="568960" y="4793354"/>
              <a:ext cx="523183" cy="369332"/>
            </a:xfrm>
            <a:prstGeom prst="rect">
              <a:avLst/>
            </a:prstGeom>
            <a:noFill/>
          </p:spPr>
          <p:txBody>
            <a:bodyPr wrap="square" rtlCol="0">
              <a:spAutoFit/>
            </a:bodyPr>
            <a:lstStyle/>
            <a:p>
              <a:r>
                <a:rPr lang="en-US" b="1" dirty="0"/>
                <a:t>10</a:t>
              </a:r>
            </a:p>
          </p:txBody>
        </p:sp>
        <p:sp>
          <p:nvSpPr>
            <p:cNvPr id="29" name="TextBox 28">
              <a:extLst>
                <a:ext uri="{FF2B5EF4-FFF2-40B4-BE49-F238E27FC236}">
                  <a16:creationId xmlns:a16="http://schemas.microsoft.com/office/drawing/2014/main" id="{4D65BFBE-D68D-4C13-9752-EC4862639AD2}"/>
                </a:ext>
              </a:extLst>
            </p:cNvPr>
            <p:cNvSpPr txBox="1"/>
            <p:nvPr/>
          </p:nvSpPr>
          <p:spPr>
            <a:xfrm>
              <a:off x="568960" y="5691728"/>
              <a:ext cx="523183" cy="646331"/>
            </a:xfrm>
            <a:prstGeom prst="rect">
              <a:avLst/>
            </a:prstGeom>
            <a:noFill/>
          </p:spPr>
          <p:txBody>
            <a:bodyPr wrap="square" rtlCol="0">
              <a:spAutoFit/>
            </a:bodyPr>
            <a:lstStyle/>
            <a:p>
              <a:r>
                <a:rPr lang="en-US" b="1" dirty="0"/>
                <a:t> 5</a:t>
              </a:r>
            </a:p>
            <a:p>
              <a:endParaRPr lang="en-US" b="1" dirty="0"/>
            </a:p>
          </p:txBody>
        </p:sp>
        <p:sp>
          <p:nvSpPr>
            <p:cNvPr id="30" name="Rectangle: Rounded Corners 29">
              <a:extLst>
                <a:ext uri="{FF2B5EF4-FFF2-40B4-BE49-F238E27FC236}">
                  <a16:creationId xmlns:a16="http://schemas.microsoft.com/office/drawing/2014/main" id="{6075298D-7F7E-4A76-8CBF-4317D4637F55}"/>
                </a:ext>
              </a:extLst>
            </p:cNvPr>
            <p:cNvSpPr/>
            <p:nvPr/>
          </p:nvSpPr>
          <p:spPr>
            <a:xfrm>
              <a:off x="3333744" y="3321211"/>
              <a:ext cx="487645" cy="3169787"/>
            </a:xfrm>
            <a:prstGeom prst="roundRect">
              <a:avLst/>
            </a:prstGeom>
            <a:solidFill>
              <a:schemeClr val="accent1">
                <a:lumMod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19</a:t>
              </a:r>
            </a:p>
          </p:txBody>
        </p:sp>
        <p:sp>
          <p:nvSpPr>
            <p:cNvPr id="31" name="Rectangle: Rounded Corners 30">
              <a:extLst>
                <a:ext uri="{FF2B5EF4-FFF2-40B4-BE49-F238E27FC236}">
                  <a16:creationId xmlns:a16="http://schemas.microsoft.com/office/drawing/2014/main" id="{472C1B0B-9774-49DF-AC5F-D333A604EFE4}"/>
                </a:ext>
              </a:extLst>
            </p:cNvPr>
            <p:cNvSpPr/>
            <p:nvPr/>
          </p:nvSpPr>
          <p:spPr>
            <a:xfrm>
              <a:off x="4093095" y="3321211"/>
              <a:ext cx="487645" cy="3169787"/>
            </a:xfrm>
            <a:prstGeom prst="roundRect">
              <a:avLst/>
            </a:prstGeom>
            <a:solidFill>
              <a:schemeClr val="accent1">
                <a:lumMod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19</a:t>
              </a:r>
            </a:p>
          </p:txBody>
        </p:sp>
        <p:pic>
          <p:nvPicPr>
            <p:cNvPr id="33" name="Picture 32">
              <a:extLst>
                <a:ext uri="{FF2B5EF4-FFF2-40B4-BE49-F238E27FC236}">
                  <a16:creationId xmlns:a16="http://schemas.microsoft.com/office/drawing/2014/main" id="{859B7154-B4E3-4B1C-AB2E-C3A8EC76D5E8}"/>
                </a:ext>
              </a:extLst>
            </p:cNvPr>
            <p:cNvPicPr>
              <a:picLocks noChangeAspect="1"/>
            </p:cNvPicPr>
            <p:nvPr/>
          </p:nvPicPr>
          <p:blipFill>
            <a:blip r:embed="rId2"/>
            <a:stretch>
              <a:fillRect/>
            </a:stretch>
          </p:blipFill>
          <p:spPr>
            <a:xfrm>
              <a:off x="5987684" y="1754080"/>
              <a:ext cx="1654806" cy="98922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4" name="TextBox 33">
              <a:extLst>
                <a:ext uri="{FF2B5EF4-FFF2-40B4-BE49-F238E27FC236}">
                  <a16:creationId xmlns:a16="http://schemas.microsoft.com/office/drawing/2014/main" id="{428C702D-21BD-4256-B8D6-0BB364D7E84A}"/>
                </a:ext>
              </a:extLst>
            </p:cNvPr>
            <p:cNvSpPr txBox="1"/>
            <p:nvPr/>
          </p:nvSpPr>
          <p:spPr>
            <a:xfrm rot="21291642">
              <a:off x="6062394" y="1748765"/>
              <a:ext cx="1442812" cy="923330"/>
            </a:xfrm>
            <a:prstGeom prst="rect">
              <a:avLst/>
            </a:prstGeom>
            <a:noFill/>
          </p:spPr>
          <p:txBody>
            <a:bodyPr wrap="square" rtlCol="0">
              <a:spAutoFit/>
            </a:bodyPr>
            <a:lstStyle/>
            <a:p>
              <a:r>
                <a:rPr lang="en-US" b="1" dirty="0">
                  <a:latin typeface="Bradley Hand ITC" panose="03070402050302030203" pitchFamily="66" charset="0"/>
                </a:rPr>
                <a:t>Pre-map the routes with technology</a:t>
              </a:r>
            </a:p>
          </p:txBody>
        </p:sp>
        <p:sp>
          <p:nvSpPr>
            <p:cNvPr id="35" name="Explosion: 8 Points 34">
              <a:extLst>
                <a:ext uri="{FF2B5EF4-FFF2-40B4-BE49-F238E27FC236}">
                  <a16:creationId xmlns:a16="http://schemas.microsoft.com/office/drawing/2014/main" id="{5C8419E8-D35D-41E6-8EC1-1936000FC23F}"/>
                </a:ext>
              </a:extLst>
            </p:cNvPr>
            <p:cNvSpPr/>
            <p:nvPr/>
          </p:nvSpPr>
          <p:spPr>
            <a:xfrm>
              <a:off x="1237002" y="1843362"/>
              <a:ext cx="1788714" cy="1178197"/>
            </a:xfrm>
            <a:prstGeom prst="irregularSeal1">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Benchmark</a:t>
              </a:r>
            </a:p>
            <a:p>
              <a:pPr algn="ctr"/>
              <a:r>
                <a:rPr lang="en-US" b="1" dirty="0">
                  <a:solidFill>
                    <a:schemeClr val="tx1"/>
                  </a:solidFill>
                </a:rPr>
                <a:t>20</a:t>
              </a:r>
            </a:p>
          </p:txBody>
        </p:sp>
        <p:sp>
          <p:nvSpPr>
            <p:cNvPr id="39" name="Rectangle: Rounded Corners 38">
              <a:extLst>
                <a:ext uri="{FF2B5EF4-FFF2-40B4-BE49-F238E27FC236}">
                  <a16:creationId xmlns:a16="http://schemas.microsoft.com/office/drawing/2014/main" id="{79708339-8CB1-46D9-A8D5-897B75EEE8DF}"/>
                </a:ext>
              </a:extLst>
            </p:cNvPr>
            <p:cNvSpPr/>
            <p:nvPr/>
          </p:nvSpPr>
          <p:spPr>
            <a:xfrm>
              <a:off x="5987684" y="3707082"/>
              <a:ext cx="487645" cy="2774998"/>
            </a:xfrm>
            <a:prstGeom prst="roundRect">
              <a:avLst/>
            </a:prstGeom>
            <a:solidFill>
              <a:schemeClr val="accent1">
                <a:lumMod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17</a:t>
              </a:r>
            </a:p>
          </p:txBody>
        </p:sp>
        <p:sp>
          <p:nvSpPr>
            <p:cNvPr id="40" name="Rectangle: Rounded Corners 39">
              <a:extLst>
                <a:ext uri="{FF2B5EF4-FFF2-40B4-BE49-F238E27FC236}">
                  <a16:creationId xmlns:a16="http://schemas.microsoft.com/office/drawing/2014/main" id="{918EC162-DBA6-4637-98F4-8E7D5A115F2A}"/>
                </a:ext>
              </a:extLst>
            </p:cNvPr>
            <p:cNvSpPr/>
            <p:nvPr/>
          </p:nvSpPr>
          <p:spPr>
            <a:xfrm>
              <a:off x="6629146" y="3978114"/>
              <a:ext cx="487645" cy="2493806"/>
            </a:xfrm>
            <a:prstGeom prst="roundRect">
              <a:avLst/>
            </a:prstGeom>
            <a:solidFill>
              <a:schemeClr val="accent1">
                <a:lumMod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16</a:t>
              </a:r>
            </a:p>
          </p:txBody>
        </p:sp>
        <p:pic>
          <p:nvPicPr>
            <p:cNvPr id="32" name="Picture 31">
              <a:extLst>
                <a:ext uri="{FF2B5EF4-FFF2-40B4-BE49-F238E27FC236}">
                  <a16:creationId xmlns:a16="http://schemas.microsoft.com/office/drawing/2014/main" id="{22AE260A-4E79-4372-8A6C-07534C3023F4}"/>
                </a:ext>
              </a:extLst>
            </p:cNvPr>
            <p:cNvPicPr>
              <a:picLocks noChangeAspect="1"/>
            </p:cNvPicPr>
            <p:nvPr/>
          </p:nvPicPr>
          <p:blipFill>
            <a:blip r:embed="rId2"/>
            <a:stretch>
              <a:fillRect/>
            </a:stretch>
          </p:blipFill>
          <p:spPr>
            <a:xfrm>
              <a:off x="3199560" y="1779314"/>
              <a:ext cx="1652159" cy="987638"/>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1" name="TextBox 40">
              <a:extLst>
                <a:ext uri="{FF2B5EF4-FFF2-40B4-BE49-F238E27FC236}">
                  <a16:creationId xmlns:a16="http://schemas.microsoft.com/office/drawing/2014/main" id="{1516F694-497C-4E6E-B4D4-8E80DD95F7AE}"/>
                </a:ext>
              </a:extLst>
            </p:cNvPr>
            <p:cNvSpPr txBox="1"/>
            <p:nvPr/>
          </p:nvSpPr>
          <p:spPr>
            <a:xfrm rot="21291642">
              <a:off x="3142194" y="1763543"/>
              <a:ext cx="1829379" cy="923330"/>
            </a:xfrm>
            <a:prstGeom prst="rect">
              <a:avLst/>
            </a:prstGeom>
            <a:noFill/>
          </p:spPr>
          <p:txBody>
            <a:bodyPr wrap="square" rtlCol="0">
              <a:spAutoFit/>
            </a:bodyPr>
            <a:lstStyle/>
            <a:p>
              <a:r>
                <a:rPr lang="en-US" b="1" dirty="0">
                  <a:latin typeface="Bradley Hand ITC" panose="03070402050302030203" pitchFamily="66" charset="0"/>
                </a:rPr>
                <a:t>Install tracking devices on scooters</a:t>
              </a:r>
            </a:p>
          </p:txBody>
        </p:sp>
        <p:sp>
          <p:nvSpPr>
            <p:cNvPr id="42" name="Rectangle: Rounded Corners 41">
              <a:extLst>
                <a:ext uri="{FF2B5EF4-FFF2-40B4-BE49-F238E27FC236}">
                  <a16:creationId xmlns:a16="http://schemas.microsoft.com/office/drawing/2014/main" id="{59530888-533C-4FE4-BC02-A98668D3C3F6}"/>
                </a:ext>
              </a:extLst>
            </p:cNvPr>
            <p:cNvSpPr/>
            <p:nvPr/>
          </p:nvSpPr>
          <p:spPr>
            <a:xfrm>
              <a:off x="7309447" y="4544512"/>
              <a:ext cx="487645" cy="1919552"/>
            </a:xfrm>
            <a:prstGeom prst="roundRect">
              <a:avLst/>
            </a:prstGeom>
            <a:solidFill>
              <a:schemeClr val="accent1">
                <a:lumMod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13</a:t>
              </a:r>
            </a:p>
          </p:txBody>
        </p:sp>
        <p:sp>
          <p:nvSpPr>
            <p:cNvPr id="43" name="TextBox 42">
              <a:extLst>
                <a:ext uri="{FF2B5EF4-FFF2-40B4-BE49-F238E27FC236}">
                  <a16:creationId xmlns:a16="http://schemas.microsoft.com/office/drawing/2014/main" id="{7AC4C224-8533-476E-9324-3A6FE30BFAE3}"/>
                </a:ext>
              </a:extLst>
            </p:cNvPr>
            <p:cNvSpPr txBox="1"/>
            <p:nvPr/>
          </p:nvSpPr>
          <p:spPr>
            <a:xfrm>
              <a:off x="743233" y="6517081"/>
              <a:ext cx="1030024" cy="369332"/>
            </a:xfrm>
            <a:prstGeom prst="rect">
              <a:avLst/>
            </a:prstGeom>
            <a:noFill/>
          </p:spPr>
          <p:txBody>
            <a:bodyPr wrap="square" rtlCol="0">
              <a:spAutoFit/>
            </a:bodyPr>
            <a:lstStyle/>
            <a:p>
              <a:r>
                <a:rPr lang="en-US" dirty="0"/>
                <a:t>Months</a:t>
              </a:r>
            </a:p>
          </p:txBody>
        </p:sp>
        <p:sp>
          <p:nvSpPr>
            <p:cNvPr id="44" name="TextBox 43">
              <a:extLst>
                <a:ext uri="{FF2B5EF4-FFF2-40B4-BE49-F238E27FC236}">
                  <a16:creationId xmlns:a16="http://schemas.microsoft.com/office/drawing/2014/main" id="{EF8EE57E-E8DA-4FB8-A825-6EFFBF9259AA}"/>
                </a:ext>
              </a:extLst>
            </p:cNvPr>
            <p:cNvSpPr txBox="1"/>
            <p:nvPr/>
          </p:nvSpPr>
          <p:spPr>
            <a:xfrm>
              <a:off x="1747609" y="6530844"/>
              <a:ext cx="1030024" cy="369332"/>
            </a:xfrm>
            <a:prstGeom prst="rect">
              <a:avLst/>
            </a:prstGeom>
            <a:noFill/>
          </p:spPr>
          <p:txBody>
            <a:bodyPr wrap="square" rtlCol="0">
              <a:spAutoFit/>
            </a:bodyPr>
            <a:lstStyle/>
            <a:p>
              <a:r>
                <a:rPr lang="en-US" dirty="0"/>
                <a:t>0</a:t>
              </a:r>
            </a:p>
          </p:txBody>
        </p:sp>
        <p:sp>
          <p:nvSpPr>
            <p:cNvPr id="45" name="TextBox 44">
              <a:extLst>
                <a:ext uri="{FF2B5EF4-FFF2-40B4-BE49-F238E27FC236}">
                  <a16:creationId xmlns:a16="http://schemas.microsoft.com/office/drawing/2014/main" id="{CC55C826-230D-4A75-BBFB-811F458A3E3F}"/>
                </a:ext>
              </a:extLst>
            </p:cNvPr>
            <p:cNvSpPr txBox="1"/>
            <p:nvPr/>
          </p:nvSpPr>
          <p:spPr>
            <a:xfrm>
              <a:off x="3416152" y="6530844"/>
              <a:ext cx="1030024" cy="369332"/>
            </a:xfrm>
            <a:prstGeom prst="rect">
              <a:avLst/>
            </a:prstGeom>
            <a:noFill/>
          </p:spPr>
          <p:txBody>
            <a:bodyPr wrap="square" rtlCol="0">
              <a:spAutoFit/>
            </a:bodyPr>
            <a:lstStyle/>
            <a:p>
              <a:r>
                <a:rPr lang="en-US" dirty="0"/>
                <a:t>1</a:t>
              </a:r>
            </a:p>
          </p:txBody>
        </p:sp>
        <p:sp>
          <p:nvSpPr>
            <p:cNvPr id="46" name="TextBox 45">
              <a:extLst>
                <a:ext uri="{FF2B5EF4-FFF2-40B4-BE49-F238E27FC236}">
                  <a16:creationId xmlns:a16="http://schemas.microsoft.com/office/drawing/2014/main" id="{6E249E99-B1FA-47B3-9CD7-6BB1BCE35023}"/>
                </a:ext>
              </a:extLst>
            </p:cNvPr>
            <p:cNvSpPr txBox="1"/>
            <p:nvPr/>
          </p:nvSpPr>
          <p:spPr>
            <a:xfrm>
              <a:off x="4190720" y="6541844"/>
              <a:ext cx="1030024" cy="369332"/>
            </a:xfrm>
            <a:prstGeom prst="rect">
              <a:avLst/>
            </a:prstGeom>
            <a:noFill/>
          </p:spPr>
          <p:txBody>
            <a:bodyPr wrap="square" rtlCol="0">
              <a:spAutoFit/>
            </a:bodyPr>
            <a:lstStyle/>
            <a:p>
              <a:r>
                <a:rPr lang="en-US" dirty="0"/>
                <a:t>2</a:t>
              </a:r>
            </a:p>
          </p:txBody>
        </p:sp>
        <p:sp>
          <p:nvSpPr>
            <p:cNvPr id="47" name="TextBox 46">
              <a:extLst>
                <a:ext uri="{FF2B5EF4-FFF2-40B4-BE49-F238E27FC236}">
                  <a16:creationId xmlns:a16="http://schemas.microsoft.com/office/drawing/2014/main" id="{DFA714F1-9EE1-4743-8049-D822D9173B3E}"/>
                </a:ext>
              </a:extLst>
            </p:cNvPr>
            <p:cNvSpPr txBox="1"/>
            <p:nvPr/>
          </p:nvSpPr>
          <p:spPr>
            <a:xfrm>
              <a:off x="6066658" y="6532415"/>
              <a:ext cx="1030024" cy="369332"/>
            </a:xfrm>
            <a:prstGeom prst="rect">
              <a:avLst/>
            </a:prstGeom>
            <a:noFill/>
          </p:spPr>
          <p:txBody>
            <a:bodyPr wrap="square" rtlCol="0">
              <a:spAutoFit/>
            </a:bodyPr>
            <a:lstStyle/>
            <a:p>
              <a:r>
                <a:rPr lang="en-US" dirty="0"/>
                <a:t>3</a:t>
              </a:r>
            </a:p>
          </p:txBody>
        </p:sp>
        <p:sp>
          <p:nvSpPr>
            <p:cNvPr id="48" name="TextBox 47">
              <a:extLst>
                <a:ext uri="{FF2B5EF4-FFF2-40B4-BE49-F238E27FC236}">
                  <a16:creationId xmlns:a16="http://schemas.microsoft.com/office/drawing/2014/main" id="{CF1CC5BF-CEBB-4CE1-8110-CC25607AC41A}"/>
                </a:ext>
              </a:extLst>
            </p:cNvPr>
            <p:cNvSpPr txBox="1"/>
            <p:nvPr/>
          </p:nvSpPr>
          <p:spPr>
            <a:xfrm>
              <a:off x="6718675" y="6524561"/>
              <a:ext cx="1030024" cy="369332"/>
            </a:xfrm>
            <a:prstGeom prst="rect">
              <a:avLst/>
            </a:prstGeom>
            <a:noFill/>
          </p:spPr>
          <p:txBody>
            <a:bodyPr wrap="square" rtlCol="0">
              <a:spAutoFit/>
            </a:bodyPr>
            <a:lstStyle/>
            <a:p>
              <a:r>
                <a:rPr lang="en-US" dirty="0"/>
                <a:t>4</a:t>
              </a:r>
            </a:p>
          </p:txBody>
        </p:sp>
        <p:sp>
          <p:nvSpPr>
            <p:cNvPr id="49" name="TextBox 48">
              <a:extLst>
                <a:ext uri="{FF2B5EF4-FFF2-40B4-BE49-F238E27FC236}">
                  <a16:creationId xmlns:a16="http://schemas.microsoft.com/office/drawing/2014/main" id="{8B287DB1-D609-4657-BCFB-052D4D21F7C9}"/>
                </a:ext>
              </a:extLst>
            </p:cNvPr>
            <p:cNvSpPr txBox="1"/>
            <p:nvPr/>
          </p:nvSpPr>
          <p:spPr>
            <a:xfrm>
              <a:off x="7417095" y="6522988"/>
              <a:ext cx="1030024" cy="369332"/>
            </a:xfrm>
            <a:prstGeom prst="rect">
              <a:avLst/>
            </a:prstGeom>
            <a:noFill/>
          </p:spPr>
          <p:txBody>
            <a:bodyPr wrap="square" rtlCol="0">
              <a:spAutoFit/>
            </a:bodyPr>
            <a:lstStyle/>
            <a:p>
              <a:r>
                <a:rPr lang="en-US" dirty="0"/>
                <a:t>5</a:t>
              </a:r>
            </a:p>
          </p:txBody>
        </p:sp>
        <p:cxnSp>
          <p:nvCxnSpPr>
            <p:cNvPr id="6" name="Straight Connector 5">
              <a:extLst>
                <a:ext uri="{FF2B5EF4-FFF2-40B4-BE49-F238E27FC236}">
                  <a16:creationId xmlns:a16="http://schemas.microsoft.com/office/drawing/2014/main" id="{401E9222-23AC-45B9-9F13-7F2C0B389D16}"/>
                </a:ext>
              </a:extLst>
            </p:cNvPr>
            <p:cNvCxnSpPr/>
            <p:nvPr/>
          </p:nvCxnSpPr>
          <p:spPr>
            <a:xfrm>
              <a:off x="2777633" y="3150918"/>
              <a:ext cx="0" cy="337207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F181991-D6B5-4EDD-A773-2F7F66118E75}"/>
                </a:ext>
              </a:extLst>
            </p:cNvPr>
            <p:cNvCxnSpPr/>
            <p:nvPr/>
          </p:nvCxnSpPr>
          <p:spPr>
            <a:xfrm>
              <a:off x="5315011" y="3124205"/>
              <a:ext cx="0" cy="337207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pic>
        <p:nvPicPr>
          <p:cNvPr id="59" name="Picture 58">
            <a:extLst>
              <a:ext uri="{FF2B5EF4-FFF2-40B4-BE49-F238E27FC236}">
                <a16:creationId xmlns:a16="http://schemas.microsoft.com/office/drawing/2014/main" id="{3346FB4C-0F24-47BF-AF25-65AF2BE5747A}"/>
              </a:ext>
            </a:extLst>
          </p:cNvPr>
          <p:cNvPicPr>
            <a:picLocks noChangeAspect="1"/>
          </p:cNvPicPr>
          <p:nvPr/>
        </p:nvPicPr>
        <p:blipFill>
          <a:blip r:embed="rId3"/>
          <a:stretch>
            <a:fillRect/>
          </a:stretch>
        </p:blipFill>
        <p:spPr>
          <a:xfrm>
            <a:off x="183141" y="823370"/>
            <a:ext cx="1674849" cy="1779671"/>
          </a:xfrm>
          <a:prstGeom prst="roundRect">
            <a:avLst>
              <a:gd name="adj" fmla="val 10482"/>
            </a:avLst>
          </a:prstGeom>
          <a:ln>
            <a:noFill/>
          </a:ln>
          <a:effectLst>
            <a:outerShdw blurRad="152400" dist="12000" dir="900000" sy="98000" kx="110000" ky="200000" algn="tl" rotWithShape="0">
              <a:srgbClr val="000000">
                <a:alpha val="30000"/>
              </a:srgbClr>
            </a:outerShdw>
          </a:effectLst>
          <a:scene3d>
            <a:camera prst="isometricOffAxis1Right"/>
            <a:lightRig rig="threePt" dir="t"/>
          </a:scene3d>
          <a:sp3d contourW="6350" prstMaterial="matte">
            <a:bevelT w="101600" h="101600"/>
            <a:contourClr>
              <a:srgbClr val="969696"/>
            </a:contourClr>
          </a:sp3d>
        </p:spPr>
      </p:pic>
      <p:sp>
        <p:nvSpPr>
          <p:cNvPr id="15" name="TextBox 14">
            <a:extLst>
              <a:ext uri="{FF2B5EF4-FFF2-40B4-BE49-F238E27FC236}">
                <a16:creationId xmlns:a16="http://schemas.microsoft.com/office/drawing/2014/main" id="{98B99213-6A6C-4A4E-9FD6-6CFABAA6C6B7}"/>
              </a:ext>
            </a:extLst>
          </p:cNvPr>
          <p:cNvSpPr txBox="1"/>
          <p:nvPr/>
        </p:nvSpPr>
        <p:spPr>
          <a:xfrm>
            <a:off x="1957380" y="923134"/>
            <a:ext cx="7107473" cy="523220"/>
          </a:xfrm>
          <a:prstGeom prst="rect">
            <a:avLst/>
          </a:prstGeom>
          <a:solidFill>
            <a:schemeClr val="bg1"/>
          </a:solidFill>
          <a:ln>
            <a:solidFill>
              <a:schemeClr val="bg1"/>
            </a:solidFill>
          </a:ln>
        </p:spPr>
        <p:txBody>
          <a:bodyPr wrap="square" rtlCol="0">
            <a:spAutoFit/>
          </a:bodyPr>
          <a:lstStyle/>
          <a:p>
            <a:pPr algn="ctr"/>
            <a:r>
              <a:rPr lang="en-US" sz="2800" dirty="0"/>
              <a:t>Reduce Contractors from 20 to 14</a:t>
            </a:r>
          </a:p>
        </p:txBody>
      </p:sp>
      <p:sp>
        <p:nvSpPr>
          <p:cNvPr id="60" name="TextBox 59">
            <a:extLst>
              <a:ext uri="{FF2B5EF4-FFF2-40B4-BE49-F238E27FC236}">
                <a16:creationId xmlns:a16="http://schemas.microsoft.com/office/drawing/2014/main" id="{6A98C566-01D7-4485-92EF-22C9C2DA5353}"/>
              </a:ext>
            </a:extLst>
          </p:cNvPr>
          <p:cNvSpPr txBox="1"/>
          <p:nvPr/>
        </p:nvSpPr>
        <p:spPr>
          <a:xfrm rot="21325862">
            <a:off x="3070023" y="1541657"/>
            <a:ext cx="3157007"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spc="50" dirty="0">
                <a:ln w="0"/>
                <a:solidFill>
                  <a:schemeClr val="accent4">
                    <a:lumMod val="75000"/>
                  </a:schemeClr>
                </a:solidFill>
                <a:effectLst>
                  <a:innerShdw blurRad="63500" dist="50800" dir="13500000">
                    <a:srgbClr val="000000">
                      <a:alpha val="50000"/>
                    </a:srgbClr>
                  </a:innerShdw>
                </a:effectLst>
                <a:cs typeface="Arial"/>
              </a:rPr>
              <a:t>Options</a:t>
            </a:r>
          </a:p>
        </p:txBody>
      </p:sp>
      <p:sp>
        <p:nvSpPr>
          <p:cNvPr id="61" name="TextBox 60">
            <a:extLst>
              <a:ext uri="{FF2B5EF4-FFF2-40B4-BE49-F238E27FC236}">
                <a16:creationId xmlns:a16="http://schemas.microsoft.com/office/drawing/2014/main" id="{2AAABB5F-ACCD-4638-A3CE-5D3372C6C799}"/>
              </a:ext>
            </a:extLst>
          </p:cNvPr>
          <p:cNvSpPr txBox="1"/>
          <p:nvPr/>
        </p:nvSpPr>
        <p:spPr>
          <a:xfrm rot="21325862">
            <a:off x="5711100" y="1524375"/>
            <a:ext cx="3157007"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spc="50" dirty="0">
                <a:ln w="0"/>
                <a:solidFill>
                  <a:schemeClr val="accent4">
                    <a:lumMod val="75000"/>
                  </a:schemeClr>
                </a:solidFill>
                <a:effectLst>
                  <a:innerShdw blurRad="63500" dist="50800" dir="13500000">
                    <a:srgbClr val="000000">
                      <a:alpha val="50000"/>
                    </a:srgbClr>
                  </a:innerShdw>
                </a:effectLst>
                <a:cs typeface="Arial"/>
              </a:rPr>
              <a:t>Options</a:t>
            </a:r>
          </a:p>
        </p:txBody>
      </p:sp>
      <p:sp>
        <p:nvSpPr>
          <p:cNvPr id="62" name="Explosion: 8 Points 61">
            <a:extLst>
              <a:ext uri="{FF2B5EF4-FFF2-40B4-BE49-F238E27FC236}">
                <a16:creationId xmlns:a16="http://schemas.microsoft.com/office/drawing/2014/main" id="{6F4F607A-71BE-46AD-83BE-039525343B77}"/>
              </a:ext>
            </a:extLst>
          </p:cNvPr>
          <p:cNvSpPr/>
          <p:nvPr/>
        </p:nvSpPr>
        <p:spPr>
          <a:xfrm rot="19601030">
            <a:off x="5448650" y="2964406"/>
            <a:ext cx="1340659" cy="1056849"/>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Rethink Strategy</a:t>
            </a:r>
          </a:p>
        </p:txBody>
      </p:sp>
      <p:sp>
        <p:nvSpPr>
          <p:cNvPr id="51" name="Slide Number Placeholder 3">
            <a:extLst>
              <a:ext uri="{FF2B5EF4-FFF2-40B4-BE49-F238E27FC236}">
                <a16:creationId xmlns:a16="http://schemas.microsoft.com/office/drawing/2014/main" id="{84C7FAE9-2DC0-42BF-8A19-8C5D374F874D}"/>
              </a:ext>
            </a:extLst>
          </p:cNvPr>
          <p:cNvSpPr txBox="1">
            <a:spLocks/>
          </p:cNvSpPr>
          <p:nvPr/>
        </p:nvSpPr>
        <p:spPr>
          <a:xfrm>
            <a:off x="7907324" y="6565801"/>
            <a:ext cx="683339" cy="292199"/>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9</a:t>
            </a:fld>
            <a:endParaRPr lang="en-US" dirty="0"/>
          </a:p>
        </p:txBody>
      </p:sp>
    </p:spTree>
    <p:extLst>
      <p:ext uri="{BB962C8B-B14F-4D97-AF65-F5344CB8AC3E}">
        <p14:creationId xmlns:p14="http://schemas.microsoft.com/office/powerpoint/2010/main" val="409717419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EC064B9B922D4D856BCCD0EB4B8823" ma:contentTypeVersion="30" ma:contentTypeDescription="Create a new document." ma:contentTypeScope="" ma:versionID="3fe7b0c03f59c4062f3368d7c81482e3">
  <xsd:schema xmlns:xsd="http://www.w3.org/2001/XMLSchema" xmlns:xs="http://www.w3.org/2001/XMLSchema" xmlns:p="http://schemas.microsoft.com/office/2006/metadata/properties" xmlns:ns1="http://schemas.microsoft.com/sharepoint/v3" xmlns:ns2="e339e741-c0d9-45b2-a66b-204609aa0adb" xmlns:ns3="f405aa27-f7fc-454b-9c14-bd7473c1d534" xmlns:ns4="http://schemas.microsoft.com/sharepoint/v4" targetNamespace="http://schemas.microsoft.com/office/2006/metadata/properties" ma:root="true" ma:fieldsID="74b7db6351f73a4793a4cb4665b61bc8" ns1:_="" ns2:_="" ns3:_="" ns4:_="">
    <xsd:import namespace="http://schemas.microsoft.com/sharepoint/v3"/>
    <xsd:import namespace="e339e741-c0d9-45b2-a66b-204609aa0adb"/>
    <xsd:import namespace="f405aa27-f7fc-454b-9c14-bd7473c1d534"/>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Document_x0020_Type"/>
                <xsd:element ref="ns2:Group"/>
                <xsd:element ref="ns3:SharedWithUsers" minOccurs="0"/>
                <xsd:element ref="ns3:SharedWithDetails" minOccurs="0"/>
                <xsd:element ref="ns4:IconOverlay" minOccurs="0"/>
                <xsd:element ref="ns2:MediaServiceEventHashCode" minOccurs="0"/>
                <xsd:element ref="ns2:MediaServiceGeneration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39e741-c0d9-45b2-a66b-204609aa0a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Document_x0020_Type" ma:index="14" ma:displayName="Document Type" ma:default="Other" ma:format="Dropdown" ma:internalName="Document_x0020_Type" ma:readOnly="false">
      <xsd:simpleType>
        <xsd:restriction base="dms:Choice">
          <xsd:enumeration value="General Documents"/>
          <xsd:enumeration value="Meeting Minutes"/>
          <xsd:enumeration value="Project Documents"/>
          <xsd:enumeration value="Other"/>
        </xsd:restriction>
      </xsd:simpleType>
    </xsd:element>
    <xsd:element name="Group" ma:index="15" ma:displayName="Group" ma:default="N/A" ma:format="Dropdown" ma:internalName="Group" ma:readOnly="false">
      <xsd:simpleType>
        <xsd:restriction base="dms:Choice">
          <xsd:enumeration value="N/A"/>
          <xsd:enumeration value="AAG"/>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05aa27-f7fc-454b-9c14-bd7473c1d53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_x0020_Type xmlns="e339e741-c0d9-45b2-a66b-204609aa0adb">Other</Document_x0020_Type>
    <Group xmlns="e339e741-c0d9-45b2-a66b-204609aa0adb">N/A</Group>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21636EE-14FF-40CE-9EC0-06928682A05D}">
  <ds:schemaRefs>
    <ds:schemaRef ds:uri="e339e741-c0d9-45b2-a66b-204609aa0adb"/>
    <ds:schemaRef ds:uri="f405aa27-f7fc-454b-9c14-bd7473c1d5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4"/>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D1D20A5-693F-41A1-A2D0-D4A2D2487A86}">
  <ds:schemaRefs>
    <ds:schemaRef ds:uri="http://schemas.microsoft.com/sharepoint/v3/contenttype/forms"/>
  </ds:schemaRefs>
</ds:datastoreItem>
</file>

<file path=customXml/itemProps3.xml><?xml version="1.0" encoding="utf-8"?>
<ds:datastoreItem xmlns:ds="http://schemas.openxmlformats.org/officeDocument/2006/customXml" ds:itemID="{63B6CA35-9E4E-4165-93E4-C27F839E5E03}">
  <ds:schemaRefs>
    <ds:schemaRef ds:uri="http://schemas.microsoft.com/sharepoint/v3"/>
    <ds:schemaRef ds:uri="http://schemas.microsoft.com/sharepoint/v4"/>
    <ds:schemaRef ds:uri="http://purl.org/dc/terms/"/>
    <ds:schemaRef ds:uri="http://schemas.openxmlformats.org/package/2006/metadata/core-properties"/>
    <ds:schemaRef ds:uri="e339e741-c0d9-45b2-a66b-204609aa0adb"/>
    <ds:schemaRef ds:uri="http://schemas.microsoft.com/office/2006/documentManagement/types"/>
    <ds:schemaRef ds:uri="http://schemas.microsoft.com/office/infopath/2007/PartnerControls"/>
    <ds:schemaRef ds:uri="http://purl.org/dc/elements/1.1/"/>
    <ds:schemaRef ds:uri="http://schemas.microsoft.com/office/2006/metadata/properties"/>
    <ds:schemaRef ds:uri="f405aa27-f7fc-454b-9c14-bd7473c1d53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4486</TotalTime>
  <Words>829</Words>
  <Application>Microsoft Office PowerPoint</Application>
  <PresentationFormat>Widescreen</PresentationFormat>
  <Paragraphs>318</Paragraphs>
  <Slides>17</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Bradley Hand ITC</vt:lpstr>
      <vt:lpstr>Calibri</vt:lpstr>
      <vt:lpstr>Impact</vt:lpstr>
      <vt:lpstr>Times New Roman</vt:lpstr>
      <vt:lpstr>Trebuchet MS</vt:lpstr>
      <vt:lpstr>Wingdings</vt:lpstr>
      <vt:lpstr>Wingdings 3</vt:lpstr>
      <vt:lpstr>Facet</vt:lpstr>
      <vt:lpstr>Impact Mapping </vt:lpstr>
      <vt:lpstr>Today’s Focus</vt:lpstr>
      <vt:lpstr>What is Impact Mapping</vt:lpstr>
      <vt:lpstr>Scope Based Delivery Model vs. Outcome Based Delivery Model</vt:lpstr>
      <vt:lpstr>PowerPoint Presentation</vt:lpstr>
      <vt:lpstr>Four Components of an Impact Map</vt:lpstr>
      <vt:lpstr>Breaking it Down</vt:lpstr>
      <vt:lpstr>Measuring the Outcome</vt:lpstr>
      <vt:lpstr>PowerPoint Presentation</vt:lpstr>
      <vt:lpstr>Making It Visual</vt:lpstr>
      <vt:lpstr>Making It Visual with Cardboard</vt:lpstr>
      <vt:lpstr>Putting it to Practice – Impact Map</vt:lpstr>
      <vt:lpstr>Putting it to Practice – Story Map</vt:lpstr>
      <vt:lpstr>Lessons Learned</vt:lpstr>
      <vt:lpstr>PowerPoint Presentation</vt:lpstr>
      <vt:lpstr>Resources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Czerwiec, Neil</dc:creator>
  <cp:lastModifiedBy>Bentley, Jennifer</cp:lastModifiedBy>
  <cp:revision>193</cp:revision>
  <cp:lastPrinted>2019-05-21T20:31:08Z</cp:lastPrinted>
  <dcterms:created xsi:type="dcterms:W3CDTF">2018-12-05T15:32:53Z</dcterms:created>
  <dcterms:modified xsi:type="dcterms:W3CDTF">2019-08-16T20:48:42Z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0x01010087EC064B9B922D4D856BCCD0EB4B8823</vt:lpwstr>
  </property>
  <property fmtid="{D5CDD505-2E9C-101B-9397-08002B2CF9AE}" pid="3" name="AuthorIds_UIVersion_50176">
    <vt:lpwstr>397</vt:lpwstr>
  </property>
</Properties>
</file>